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3891200" cy="32918400"/>
  <p:notesSz cx="7004050" cy="9290050"/>
  <p:defaultTextStyle>
    <a:defPPr>
      <a:defRPr lang="en-US"/>
    </a:defPPr>
    <a:lvl1pPr marL="0" algn="l" defTabSz="3291279" rtl="0" eaLnBrk="1" latinLnBrk="0" hangingPunct="1">
      <a:defRPr sz="6400" kern="1200">
        <a:solidFill>
          <a:schemeClr val="tx1"/>
        </a:solidFill>
        <a:latin typeface="+mn-lt"/>
        <a:ea typeface="+mn-ea"/>
        <a:cs typeface="+mn-cs"/>
      </a:defRPr>
    </a:lvl1pPr>
    <a:lvl2pPr marL="1645640" algn="l" defTabSz="3291279" rtl="0" eaLnBrk="1" latinLnBrk="0" hangingPunct="1">
      <a:defRPr sz="6400" kern="1200">
        <a:solidFill>
          <a:schemeClr val="tx1"/>
        </a:solidFill>
        <a:latin typeface="+mn-lt"/>
        <a:ea typeface="+mn-ea"/>
        <a:cs typeface="+mn-cs"/>
      </a:defRPr>
    </a:lvl2pPr>
    <a:lvl3pPr marL="3291279" algn="l" defTabSz="3291279" rtl="0" eaLnBrk="1" latinLnBrk="0" hangingPunct="1">
      <a:defRPr sz="6400" kern="1200">
        <a:solidFill>
          <a:schemeClr val="tx1"/>
        </a:solidFill>
        <a:latin typeface="+mn-lt"/>
        <a:ea typeface="+mn-ea"/>
        <a:cs typeface="+mn-cs"/>
      </a:defRPr>
    </a:lvl3pPr>
    <a:lvl4pPr marL="4936919" algn="l" defTabSz="3291279" rtl="0" eaLnBrk="1" latinLnBrk="0" hangingPunct="1">
      <a:defRPr sz="6400" kern="1200">
        <a:solidFill>
          <a:schemeClr val="tx1"/>
        </a:solidFill>
        <a:latin typeface="+mn-lt"/>
        <a:ea typeface="+mn-ea"/>
        <a:cs typeface="+mn-cs"/>
      </a:defRPr>
    </a:lvl4pPr>
    <a:lvl5pPr marL="6582559" algn="l" defTabSz="3291279" rtl="0" eaLnBrk="1" latinLnBrk="0" hangingPunct="1">
      <a:defRPr sz="6400" kern="1200">
        <a:solidFill>
          <a:schemeClr val="tx1"/>
        </a:solidFill>
        <a:latin typeface="+mn-lt"/>
        <a:ea typeface="+mn-ea"/>
        <a:cs typeface="+mn-cs"/>
      </a:defRPr>
    </a:lvl5pPr>
    <a:lvl6pPr marL="8228198" algn="l" defTabSz="3291279" rtl="0" eaLnBrk="1" latinLnBrk="0" hangingPunct="1">
      <a:defRPr sz="6400" kern="1200">
        <a:solidFill>
          <a:schemeClr val="tx1"/>
        </a:solidFill>
        <a:latin typeface="+mn-lt"/>
        <a:ea typeface="+mn-ea"/>
        <a:cs typeface="+mn-cs"/>
      </a:defRPr>
    </a:lvl6pPr>
    <a:lvl7pPr marL="9873837" algn="l" defTabSz="3291279" rtl="0" eaLnBrk="1" latinLnBrk="0" hangingPunct="1">
      <a:defRPr sz="6400" kern="1200">
        <a:solidFill>
          <a:schemeClr val="tx1"/>
        </a:solidFill>
        <a:latin typeface="+mn-lt"/>
        <a:ea typeface="+mn-ea"/>
        <a:cs typeface="+mn-cs"/>
      </a:defRPr>
    </a:lvl7pPr>
    <a:lvl8pPr marL="11519478" algn="l" defTabSz="3291279" rtl="0" eaLnBrk="1" latinLnBrk="0" hangingPunct="1">
      <a:defRPr sz="6400" kern="1200">
        <a:solidFill>
          <a:schemeClr val="tx1"/>
        </a:solidFill>
        <a:latin typeface="+mn-lt"/>
        <a:ea typeface="+mn-ea"/>
        <a:cs typeface="+mn-cs"/>
      </a:defRPr>
    </a:lvl8pPr>
    <a:lvl9pPr marL="13165118" algn="l" defTabSz="3291279" rtl="0" eaLnBrk="1" latinLnBrk="0" hangingPunct="1">
      <a:defRPr sz="6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horzBarState="maximized">
    <p:restoredLeft sz="15662" autoAdjust="0"/>
    <p:restoredTop sz="94676" autoAdjust="0"/>
  </p:normalViewPr>
  <p:slideViewPr>
    <p:cSldViewPr>
      <p:cViewPr>
        <p:scale>
          <a:sx n="25" d="100"/>
          <a:sy n="25" d="100"/>
        </p:scale>
        <p:origin x="-24" y="-66"/>
      </p:cViewPr>
      <p:guideLst>
        <p:guide orient="horz" pos="10368"/>
        <p:guide pos="13824"/>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6DA3-4D53-A73A-848C39B438CE}"/>
            </c:ext>
          </c:extLst>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6DA3-4D53-A73A-848C39B438CE}"/>
            </c:ext>
          </c:extLst>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extLst>
            <c:ext xmlns:c16="http://schemas.microsoft.com/office/drawing/2014/chart" uri="{C3380CC4-5D6E-409C-BE32-E72D297353CC}">
              <c16:uniqueId val="{00000002-6DA3-4D53-A73A-848C39B438CE}"/>
            </c:ext>
          </c:extLst>
        </c:ser>
        <c:dLbls>
          <c:showLegendKey val="0"/>
          <c:showVal val="0"/>
          <c:showCatName val="0"/>
          <c:showSerName val="0"/>
          <c:showPercent val="0"/>
          <c:showBubbleSize val="0"/>
        </c:dLbls>
        <c:gapWidth val="150"/>
        <c:axId val="90757760"/>
        <c:axId val="93794688"/>
      </c:barChart>
      <c:catAx>
        <c:axId val="90757760"/>
        <c:scaling>
          <c:orientation val="minMax"/>
        </c:scaling>
        <c:delete val="0"/>
        <c:axPos val="b"/>
        <c:numFmt formatCode="General" sourceLinked="0"/>
        <c:majorTickMark val="out"/>
        <c:minorTickMark val="none"/>
        <c:tickLblPos val="nextTo"/>
        <c:crossAx val="93794688"/>
        <c:crosses val="autoZero"/>
        <c:auto val="1"/>
        <c:lblAlgn val="ctr"/>
        <c:lblOffset val="100"/>
        <c:noMultiLvlLbl val="0"/>
      </c:catAx>
      <c:valAx>
        <c:axId val="93794688"/>
        <c:scaling>
          <c:orientation val="minMax"/>
        </c:scaling>
        <c:delete val="0"/>
        <c:axPos val="l"/>
        <c:majorGridlines/>
        <c:numFmt formatCode="General" sourceLinked="1"/>
        <c:majorTickMark val="out"/>
        <c:minorTickMark val="none"/>
        <c:tickLblPos val="nextTo"/>
        <c:crossAx val="90757760"/>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43159680" y="0"/>
            <a:ext cx="731520" cy="32918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endParaRPr lang="en-US" dirty="0"/>
          </a:p>
        </p:txBody>
      </p:sp>
      <p:sp>
        <p:nvSpPr>
          <p:cNvPr id="16" name="Rectangle 15"/>
          <p:cNvSpPr/>
          <p:nvPr userDrawn="1"/>
        </p:nvSpPr>
        <p:spPr>
          <a:xfrm>
            <a:off x="0" y="0"/>
            <a:ext cx="731520" cy="32918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endParaRPr lang="en-US" dirty="0"/>
          </a:p>
        </p:txBody>
      </p:sp>
      <p:sp>
        <p:nvSpPr>
          <p:cNvPr id="17" name="Rectangle 16"/>
          <p:cNvSpPr/>
          <p:nvPr userDrawn="1"/>
        </p:nvSpPr>
        <p:spPr>
          <a:xfrm>
            <a:off x="0" y="0"/>
            <a:ext cx="43891200" cy="41148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endParaRPr lang="en-US" dirty="0"/>
          </a:p>
        </p:txBody>
      </p:sp>
      <p:sp>
        <p:nvSpPr>
          <p:cNvPr id="18" name="Rectangle 17"/>
          <p:cNvSpPr/>
          <p:nvPr userDrawn="1"/>
        </p:nvSpPr>
        <p:spPr>
          <a:xfrm>
            <a:off x="0" y="28803600"/>
            <a:ext cx="43891200" cy="41148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endParaRPr lang="en-US" dirty="0"/>
          </a:p>
        </p:txBody>
      </p:sp>
      <p:grpSp>
        <p:nvGrpSpPr>
          <p:cNvPr id="8" name="Group 7"/>
          <p:cNvGrpSpPr/>
          <p:nvPr userDrawn="1"/>
        </p:nvGrpSpPr>
        <p:grpSpPr>
          <a:xfrm>
            <a:off x="7033287" y="-1257300"/>
            <a:ext cx="29923713" cy="35653980"/>
            <a:chOff x="7033287" y="-1257300"/>
            <a:chExt cx="29923713" cy="35653980"/>
          </a:xfrm>
        </p:grpSpPr>
        <p:sp>
          <p:nvSpPr>
            <p:cNvPr id="2" name="TextBox 1"/>
            <p:cNvSpPr txBox="1"/>
            <p:nvPr userDrawn="1"/>
          </p:nvSpPr>
          <p:spPr>
            <a:xfrm>
              <a:off x="7033287" y="-1247269"/>
              <a:ext cx="3634713" cy="1077218"/>
            </a:xfrm>
            <a:prstGeom prst="rect">
              <a:avLst/>
            </a:prstGeom>
            <a:noFill/>
          </p:spPr>
          <p:txBody>
            <a:bodyPr wrap="none" rtlCol="0">
              <a:spAutoFit/>
            </a:bodyPr>
            <a:lstStyle/>
            <a:p>
              <a:r>
                <a:rPr lang="en-US" dirty="0">
                  <a:solidFill>
                    <a:srgbClr val="7F7F7F"/>
                  </a:solidFill>
                </a:rPr>
                <a:t>Folds here</a:t>
              </a:r>
            </a:p>
          </p:txBody>
        </p:sp>
        <p:cxnSp>
          <p:nvCxnSpPr>
            <p:cNvPr id="4" name="Straight Arrow Connector 3"/>
            <p:cNvCxnSpPr/>
            <p:nvPr userDrawn="1"/>
          </p:nvCxnSpPr>
          <p:spPr>
            <a:xfrm>
              <a:off x="10972800" y="-1257300"/>
              <a:ext cx="0" cy="1097280"/>
            </a:xfrm>
            <a:prstGeom prst="straightConnector1">
              <a:avLst/>
            </a:prstGeom>
            <a:ln w="63500">
              <a:solidFill>
                <a:srgbClr val="7F7F7F"/>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userDrawn="1"/>
          </p:nvSpPr>
          <p:spPr>
            <a:xfrm>
              <a:off x="33322287" y="-1247269"/>
              <a:ext cx="3634713" cy="1077218"/>
            </a:xfrm>
            <a:prstGeom prst="rect">
              <a:avLst/>
            </a:prstGeom>
            <a:noFill/>
          </p:spPr>
          <p:txBody>
            <a:bodyPr wrap="none" rtlCol="0">
              <a:spAutoFit/>
            </a:bodyPr>
            <a:lstStyle/>
            <a:p>
              <a:r>
                <a:rPr lang="en-US" dirty="0">
                  <a:solidFill>
                    <a:srgbClr val="7F7F7F"/>
                  </a:solidFill>
                </a:rPr>
                <a:t>Folds here</a:t>
              </a:r>
            </a:p>
          </p:txBody>
        </p:sp>
        <p:cxnSp>
          <p:nvCxnSpPr>
            <p:cNvPr id="20" name="Straight Arrow Connector 19"/>
            <p:cNvCxnSpPr/>
            <p:nvPr userDrawn="1"/>
          </p:nvCxnSpPr>
          <p:spPr>
            <a:xfrm>
              <a:off x="32918400" y="-1257300"/>
              <a:ext cx="0" cy="1097280"/>
            </a:xfrm>
            <a:prstGeom prst="straightConnector1">
              <a:avLst/>
            </a:prstGeom>
            <a:ln w="63500">
              <a:solidFill>
                <a:srgbClr val="7F7F7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userDrawn="1"/>
          </p:nvSpPr>
          <p:spPr>
            <a:xfrm>
              <a:off x="7033287" y="33309431"/>
              <a:ext cx="3634713" cy="1077218"/>
            </a:xfrm>
            <a:prstGeom prst="rect">
              <a:avLst/>
            </a:prstGeom>
            <a:noFill/>
          </p:spPr>
          <p:txBody>
            <a:bodyPr wrap="none" rtlCol="0">
              <a:spAutoFit/>
            </a:bodyPr>
            <a:lstStyle/>
            <a:p>
              <a:r>
                <a:rPr lang="en-US" dirty="0">
                  <a:solidFill>
                    <a:srgbClr val="7F7F7F"/>
                  </a:solidFill>
                </a:rPr>
                <a:t>Folds here</a:t>
              </a:r>
            </a:p>
          </p:txBody>
        </p:sp>
        <p:cxnSp>
          <p:nvCxnSpPr>
            <p:cNvPr id="22" name="Straight Arrow Connector 21"/>
            <p:cNvCxnSpPr/>
            <p:nvPr userDrawn="1"/>
          </p:nvCxnSpPr>
          <p:spPr>
            <a:xfrm>
              <a:off x="10972800" y="33299400"/>
              <a:ext cx="0" cy="1097280"/>
            </a:xfrm>
            <a:prstGeom prst="straightConnector1">
              <a:avLst/>
            </a:prstGeom>
            <a:ln w="63500">
              <a:solidFill>
                <a:srgbClr val="7F7F7F"/>
              </a:solidFill>
              <a:headEnd type="arrow"/>
              <a:tailEnd type="none"/>
            </a:ln>
          </p:spPr>
          <p:style>
            <a:lnRef idx="1">
              <a:schemeClr val="accent1"/>
            </a:lnRef>
            <a:fillRef idx="0">
              <a:schemeClr val="accent1"/>
            </a:fillRef>
            <a:effectRef idx="0">
              <a:schemeClr val="accent1"/>
            </a:effectRef>
            <a:fontRef idx="minor">
              <a:schemeClr val="tx1"/>
            </a:fontRef>
          </p:style>
        </p:cxnSp>
        <p:sp>
          <p:nvSpPr>
            <p:cNvPr id="23" name="TextBox 22"/>
            <p:cNvSpPr txBox="1"/>
            <p:nvPr userDrawn="1"/>
          </p:nvSpPr>
          <p:spPr>
            <a:xfrm>
              <a:off x="33322287" y="33309431"/>
              <a:ext cx="3634713" cy="1077218"/>
            </a:xfrm>
            <a:prstGeom prst="rect">
              <a:avLst/>
            </a:prstGeom>
            <a:noFill/>
          </p:spPr>
          <p:txBody>
            <a:bodyPr wrap="none" rtlCol="0">
              <a:spAutoFit/>
            </a:bodyPr>
            <a:lstStyle/>
            <a:p>
              <a:r>
                <a:rPr lang="en-US" dirty="0">
                  <a:solidFill>
                    <a:srgbClr val="7F7F7F"/>
                  </a:solidFill>
                </a:rPr>
                <a:t>Folds here</a:t>
              </a:r>
            </a:p>
          </p:txBody>
        </p:sp>
        <p:cxnSp>
          <p:nvCxnSpPr>
            <p:cNvPr id="24" name="Straight Arrow Connector 23"/>
            <p:cNvCxnSpPr/>
            <p:nvPr userDrawn="1"/>
          </p:nvCxnSpPr>
          <p:spPr>
            <a:xfrm>
              <a:off x="32918400" y="33299400"/>
              <a:ext cx="0" cy="1097280"/>
            </a:xfrm>
            <a:prstGeom prst="straightConnector1">
              <a:avLst/>
            </a:prstGeom>
            <a:ln w="63500">
              <a:solidFill>
                <a:srgbClr val="7F7F7F"/>
              </a:solidFill>
              <a:headEnd type="arrow"/>
              <a:tailEnd type="none"/>
            </a:ln>
          </p:spPr>
          <p:style>
            <a:lnRef idx="1">
              <a:schemeClr val="accent1"/>
            </a:lnRef>
            <a:fillRef idx="0">
              <a:schemeClr val="accent1"/>
            </a:fillRef>
            <a:effectRef idx="0">
              <a:schemeClr val="accent1"/>
            </a:effectRef>
            <a:fontRef idx="minor">
              <a:schemeClr val="tx1"/>
            </a:fontRef>
          </p:style>
        </p:cxnSp>
      </p:gr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04800" y="32613600"/>
            <a:ext cx="5297435" cy="185928"/>
          </a:xfrm>
          <a:prstGeom prst="rect">
            <a:avLst/>
          </a:prstGeom>
        </p:spPr>
      </p:pic>
      <p:pic>
        <p:nvPicPr>
          <p:cNvPr id="7" name="Picture 6">
            <a:extLst>
              <a:ext uri="{FF2B5EF4-FFF2-40B4-BE49-F238E27FC236}">
                <a16:creationId xmlns:a16="http://schemas.microsoft.com/office/drawing/2014/main" id="{F2EB86ED-944F-4020-8DB5-55301E405F1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200" y="304800"/>
            <a:ext cx="7973568" cy="3365179"/>
          </a:xfrm>
          <a:prstGeom prst="rect">
            <a:avLst/>
          </a:prstGeom>
        </p:spPr>
      </p:pic>
      <p:pic>
        <p:nvPicPr>
          <p:cNvPr id="26" name="Picture 25">
            <a:extLst>
              <a:ext uri="{FF2B5EF4-FFF2-40B4-BE49-F238E27FC236}">
                <a16:creationId xmlns:a16="http://schemas.microsoft.com/office/drawing/2014/main" id="{4B76BD6D-6C37-445A-9F16-E6EF082DA4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460432" y="304800"/>
            <a:ext cx="7973568" cy="3365179"/>
          </a:xfrm>
          <a:prstGeom prst="rect">
            <a:avLst/>
          </a:prstGeom>
        </p:spPr>
      </p:pic>
    </p:spTree>
    <p:extLst>
      <p:ext uri="{BB962C8B-B14F-4D97-AF65-F5344CB8AC3E}">
        <p14:creationId xmlns:p14="http://schemas.microsoft.com/office/powerpoint/2010/main" val="3812944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5D6BDF-9D0E-4E2B-85B8-D8F4790360C9}" type="datetimeFigureOut">
              <a:rPr lang="en-US" smtClean="0"/>
              <a:t>2/17/2023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tif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329128" tIns="164564" rIns="329128" bIns="164564" rtlCol="0" anchor="ctr">
            <a:normAutofit/>
          </a:bodyPr>
          <a:lstStyle/>
          <a:p>
            <a:r>
              <a:rPr lang="en-US" dirty="0"/>
              <a:t>Click to edit Master title style</a:t>
            </a:r>
          </a:p>
        </p:txBody>
      </p:sp>
      <p:sp>
        <p:nvSpPr>
          <p:cNvPr id="3" name="Text Placeholder 2"/>
          <p:cNvSpPr>
            <a:spLocks noGrp="1"/>
          </p:cNvSpPr>
          <p:nvPr>
            <p:ph type="body" idx="1"/>
          </p:nvPr>
        </p:nvSpPr>
        <p:spPr>
          <a:xfrm>
            <a:off x="2194560" y="7680963"/>
            <a:ext cx="39502080" cy="21724623"/>
          </a:xfrm>
          <a:prstGeom prst="rect">
            <a:avLst/>
          </a:prstGeom>
        </p:spPr>
        <p:txBody>
          <a:bodyPr vert="horz" lIns="329128" tIns="164564" rIns="329128" bIns="164564"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194560" y="30510483"/>
            <a:ext cx="10241280" cy="1752600"/>
          </a:xfrm>
          <a:prstGeom prst="rect">
            <a:avLst/>
          </a:prstGeom>
        </p:spPr>
        <p:txBody>
          <a:bodyPr vert="horz" lIns="329128" tIns="164564" rIns="329128" bIns="164564" rtlCol="0" anchor="ctr"/>
          <a:lstStyle>
            <a:lvl1pPr algn="l">
              <a:defRPr sz="4400">
                <a:solidFill>
                  <a:schemeClr val="tx1">
                    <a:tint val="75000"/>
                  </a:schemeClr>
                </a:solidFill>
              </a:defRPr>
            </a:lvl1pPr>
          </a:lstStyle>
          <a:p>
            <a:fld id="{985D6BDF-9D0E-4E2B-85B8-D8F4790360C9}" type="datetimeFigureOut">
              <a:rPr lang="en-US" smtClean="0"/>
              <a:t>2/17/2023</a:t>
            </a:fld>
            <a:endParaRPr lang="en-US" dirty="0"/>
          </a:p>
        </p:txBody>
      </p:sp>
      <p:sp>
        <p:nvSpPr>
          <p:cNvPr id="5" name="Footer Placeholder 4"/>
          <p:cNvSpPr>
            <a:spLocks noGrp="1"/>
          </p:cNvSpPr>
          <p:nvPr>
            <p:ph type="ftr" sz="quarter" idx="3"/>
          </p:nvPr>
        </p:nvSpPr>
        <p:spPr>
          <a:xfrm>
            <a:off x="14996160" y="30510483"/>
            <a:ext cx="13898880" cy="1752600"/>
          </a:xfrm>
          <a:prstGeom prst="rect">
            <a:avLst/>
          </a:prstGeom>
        </p:spPr>
        <p:txBody>
          <a:bodyPr vert="horz" lIns="329128" tIns="164564" rIns="329128" bIns="164564" rtlCol="0" anchor="ctr"/>
          <a:lstStyle>
            <a:lvl1pPr algn="ctr">
              <a:defRPr sz="44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1455360" y="30510483"/>
            <a:ext cx="10241280" cy="1752600"/>
          </a:xfrm>
          <a:prstGeom prst="rect">
            <a:avLst/>
          </a:prstGeom>
        </p:spPr>
        <p:txBody>
          <a:bodyPr vert="horz" lIns="329128" tIns="164564" rIns="329128" bIns="164564" rtlCol="0" anchor="ctr"/>
          <a:lstStyle>
            <a:lvl1pPr algn="r">
              <a:defRPr sz="4400">
                <a:solidFill>
                  <a:schemeClr val="tx1">
                    <a:tint val="75000"/>
                  </a:schemeClr>
                </a:solidFill>
              </a:defRPr>
            </a:lvl1pPr>
          </a:lstStyle>
          <a:p>
            <a:fld id="{FBB075EA-769C-4ECD-B48E-D6FCDC24F876}" type="slidenum">
              <a:rPr lang="en-US" smtClean="0"/>
              <a:t>‹#›</a:t>
            </a:fld>
            <a:endParaRPr lang="en-US" dirty="0"/>
          </a:p>
        </p:txBody>
      </p:sp>
      <p:pic>
        <p:nvPicPr>
          <p:cNvPr id="7" name="Picture 6">
            <a:extLst>
              <a:ext uri="{FF2B5EF4-FFF2-40B4-BE49-F238E27FC236}">
                <a16:creationId xmlns:a16="http://schemas.microsoft.com/office/drawing/2014/main" id="{DE68B1FE-6413-4BF6-814A-1291D322E928}"/>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7200" y="304800"/>
            <a:ext cx="7973568" cy="3365179"/>
          </a:xfrm>
          <a:prstGeom prst="rect">
            <a:avLst/>
          </a:prstGeom>
        </p:spPr>
      </p:pic>
      <p:pic>
        <p:nvPicPr>
          <p:cNvPr id="8" name="Picture 7">
            <a:extLst>
              <a:ext uri="{FF2B5EF4-FFF2-40B4-BE49-F238E27FC236}">
                <a16:creationId xmlns:a16="http://schemas.microsoft.com/office/drawing/2014/main" id="{2ECDA96E-F4CF-4531-9844-E8DC74866F0A}"/>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5460432" y="304800"/>
            <a:ext cx="7973568" cy="3365179"/>
          </a:xfrm>
          <a:prstGeom prst="rect">
            <a:avLst/>
          </a:prstGeom>
        </p:spPr>
      </p:pic>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3291279" rtl="0" eaLnBrk="1" latinLnBrk="0" hangingPunct="1">
        <a:spcBef>
          <a:spcPct val="0"/>
        </a:spcBef>
        <a:buNone/>
        <a:defRPr sz="6000" kern="1200">
          <a:solidFill>
            <a:schemeClr val="tx1"/>
          </a:solidFill>
          <a:latin typeface="+mj-lt"/>
          <a:ea typeface="+mj-ea"/>
          <a:cs typeface="+mj-cs"/>
        </a:defRPr>
      </a:lvl1pPr>
    </p:titleStyle>
    <p:bodyStyle>
      <a:lvl1pPr marL="342842"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1pPr>
      <a:lvl2pPr marL="685683"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2pPr>
      <a:lvl3pPr marL="1028525"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371366"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4pPr>
      <a:lvl5pPr marL="1714209"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5pPr>
      <a:lvl6pPr marL="9051018" indent="-822820" algn="l" defTabSz="3291279" rtl="0" eaLnBrk="1" latinLnBrk="0" hangingPunct="1">
        <a:spcBef>
          <a:spcPct val="20000"/>
        </a:spcBef>
        <a:buFont typeface="Arial" pitchFamily="34" charset="0"/>
        <a:buChar char="•"/>
        <a:defRPr sz="7200" kern="1200">
          <a:solidFill>
            <a:schemeClr val="tx1"/>
          </a:solidFill>
          <a:latin typeface="+mn-lt"/>
          <a:ea typeface="+mn-ea"/>
          <a:cs typeface="+mn-cs"/>
        </a:defRPr>
      </a:lvl6pPr>
      <a:lvl7pPr marL="10696658" indent="-822820" algn="l" defTabSz="3291279" rtl="0" eaLnBrk="1" latinLnBrk="0" hangingPunct="1">
        <a:spcBef>
          <a:spcPct val="20000"/>
        </a:spcBef>
        <a:buFont typeface="Arial" pitchFamily="34" charset="0"/>
        <a:buChar char="•"/>
        <a:defRPr sz="7200" kern="1200">
          <a:solidFill>
            <a:schemeClr val="tx1"/>
          </a:solidFill>
          <a:latin typeface="+mn-lt"/>
          <a:ea typeface="+mn-ea"/>
          <a:cs typeface="+mn-cs"/>
        </a:defRPr>
      </a:lvl7pPr>
      <a:lvl8pPr marL="12342297" indent="-822820" algn="l" defTabSz="3291279" rtl="0" eaLnBrk="1" latinLnBrk="0" hangingPunct="1">
        <a:spcBef>
          <a:spcPct val="20000"/>
        </a:spcBef>
        <a:buFont typeface="Arial" pitchFamily="34" charset="0"/>
        <a:buChar char="•"/>
        <a:defRPr sz="7200" kern="1200">
          <a:solidFill>
            <a:schemeClr val="tx1"/>
          </a:solidFill>
          <a:latin typeface="+mn-lt"/>
          <a:ea typeface="+mn-ea"/>
          <a:cs typeface="+mn-cs"/>
        </a:defRPr>
      </a:lvl8pPr>
      <a:lvl9pPr marL="13987936" indent="-822820" algn="l" defTabSz="3291279" rtl="0" eaLnBrk="1" latinLnBrk="0" hangingPunct="1">
        <a:spcBef>
          <a:spcPct val="20000"/>
        </a:spcBef>
        <a:buFont typeface="Arial" pitchFamily="34" charset="0"/>
        <a:buChar char="•"/>
        <a:defRPr sz="7200" kern="1200">
          <a:solidFill>
            <a:schemeClr val="tx1"/>
          </a:solidFill>
          <a:latin typeface="+mn-lt"/>
          <a:ea typeface="+mn-ea"/>
          <a:cs typeface="+mn-cs"/>
        </a:defRPr>
      </a:lvl9pPr>
    </p:bodyStyle>
    <p:otherStyle>
      <a:defPPr>
        <a:defRPr lang="en-US"/>
      </a:defPPr>
      <a:lvl1pPr marL="0" algn="l" defTabSz="3291279" rtl="0" eaLnBrk="1" latinLnBrk="0" hangingPunct="1">
        <a:defRPr sz="6400" kern="1200">
          <a:solidFill>
            <a:schemeClr val="tx1"/>
          </a:solidFill>
          <a:latin typeface="+mn-lt"/>
          <a:ea typeface="+mn-ea"/>
          <a:cs typeface="+mn-cs"/>
        </a:defRPr>
      </a:lvl1pPr>
      <a:lvl2pPr marL="1645640" algn="l" defTabSz="3291279" rtl="0" eaLnBrk="1" latinLnBrk="0" hangingPunct="1">
        <a:defRPr sz="6400" kern="1200">
          <a:solidFill>
            <a:schemeClr val="tx1"/>
          </a:solidFill>
          <a:latin typeface="+mn-lt"/>
          <a:ea typeface="+mn-ea"/>
          <a:cs typeface="+mn-cs"/>
        </a:defRPr>
      </a:lvl2pPr>
      <a:lvl3pPr marL="3291279" algn="l" defTabSz="3291279" rtl="0" eaLnBrk="1" latinLnBrk="0" hangingPunct="1">
        <a:defRPr sz="6400" kern="1200">
          <a:solidFill>
            <a:schemeClr val="tx1"/>
          </a:solidFill>
          <a:latin typeface="+mn-lt"/>
          <a:ea typeface="+mn-ea"/>
          <a:cs typeface="+mn-cs"/>
        </a:defRPr>
      </a:lvl3pPr>
      <a:lvl4pPr marL="4936919" algn="l" defTabSz="3291279" rtl="0" eaLnBrk="1" latinLnBrk="0" hangingPunct="1">
        <a:defRPr sz="6400" kern="1200">
          <a:solidFill>
            <a:schemeClr val="tx1"/>
          </a:solidFill>
          <a:latin typeface="+mn-lt"/>
          <a:ea typeface="+mn-ea"/>
          <a:cs typeface="+mn-cs"/>
        </a:defRPr>
      </a:lvl4pPr>
      <a:lvl5pPr marL="6582559" algn="l" defTabSz="3291279" rtl="0" eaLnBrk="1" latinLnBrk="0" hangingPunct="1">
        <a:defRPr sz="6400" kern="1200">
          <a:solidFill>
            <a:schemeClr val="tx1"/>
          </a:solidFill>
          <a:latin typeface="+mn-lt"/>
          <a:ea typeface="+mn-ea"/>
          <a:cs typeface="+mn-cs"/>
        </a:defRPr>
      </a:lvl5pPr>
      <a:lvl6pPr marL="8228198" algn="l" defTabSz="3291279" rtl="0" eaLnBrk="1" latinLnBrk="0" hangingPunct="1">
        <a:defRPr sz="6400" kern="1200">
          <a:solidFill>
            <a:schemeClr val="tx1"/>
          </a:solidFill>
          <a:latin typeface="+mn-lt"/>
          <a:ea typeface="+mn-ea"/>
          <a:cs typeface="+mn-cs"/>
        </a:defRPr>
      </a:lvl6pPr>
      <a:lvl7pPr marL="9873837" algn="l" defTabSz="3291279" rtl="0" eaLnBrk="1" latinLnBrk="0" hangingPunct="1">
        <a:defRPr sz="6400" kern="1200">
          <a:solidFill>
            <a:schemeClr val="tx1"/>
          </a:solidFill>
          <a:latin typeface="+mn-lt"/>
          <a:ea typeface="+mn-ea"/>
          <a:cs typeface="+mn-cs"/>
        </a:defRPr>
      </a:lvl7pPr>
      <a:lvl8pPr marL="11519478" algn="l" defTabSz="3291279" rtl="0" eaLnBrk="1" latinLnBrk="0" hangingPunct="1">
        <a:defRPr sz="6400" kern="1200">
          <a:solidFill>
            <a:schemeClr val="tx1"/>
          </a:solidFill>
          <a:latin typeface="+mn-lt"/>
          <a:ea typeface="+mn-ea"/>
          <a:cs typeface="+mn-cs"/>
        </a:defRPr>
      </a:lvl8pPr>
      <a:lvl9pPr marL="13165118" algn="l" defTabSz="3291279" rtl="0" eaLnBrk="1" latinLnBrk="0" hangingPunct="1">
        <a:defRPr sz="6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10972800" y="0"/>
            <a:ext cx="21945600" cy="2651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7137" tIns="91440" rIns="137137" bIns="91440" anchor="ctr" anchorCtr="0">
            <a:norm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7200" b="1" dirty="0">
                <a:solidFill>
                  <a:schemeClr val="accent3">
                    <a:lumMod val="20000"/>
                    <a:lumOff val="80000"/>
                  </a:schemeClr>
                </a:solidFill>
                <a:latin typeface="+mn-lt"/>
              </a:rPr>
              <a:t>Template Provided By Genigraphics – 800.790.4001</a:t>
            </a:r>
          </a:p>
          <a:p>
            <a:pPr algn="ctr" eaLnBrk="1" hangingPunct="1"/>
            <a:r>
              <a:rPr lang="en-US" sz="7200" b="1" dirty="0">
                <a:solidFill>
                  <a:schemeClr val="accent3">
                    <a:lumMod val="20000"/>
                    <a:lumOff val="80000"/>
                  </a:schemeClr>
                </a:solidFill>
                <a:latin typeface="+mn-lt"/>
              </a:rPr>
              <a:t>Replace This Text With Your Title</a:t>
            </a:r>
          </a:p>
        </p:txBody>
      </p:sp>
      <p:sp>
        <p:nvSpPr>
          <p:cNvPr id="5" name="Text Box 123"/>
          <p:cNvSpPr txBox="1">
            <a:spLocks noChangeArrowheads="1"/>
          </p:cNvSpPr>
          <p:nvPr/>
        </p:nvSpPr>
        <p:spPr bwMode="auto">
          <a:xfrm>
            <a:off x="10972800" y="2377440"/>
            <a:ext cx="21945600"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7137" tIns="91440" rIns="137137" bIns="91440" anchor="ctr" anchorCtr="0">
            <a:norm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000" dirty="0">
                <a:solidFill>
                  <a:schemeClr val="accent3">
                    <a:lumMod val="20000"/>
                    <a:lumOff val="80000"/>
                  </a:schemeClr>
                </a:solidFill>
                <a:latin typeface="+mn-lt"/>
              </a:rPr>
              <a:t>John Smith, MD</a:t>
            </a:r>
            <a:r>
              <a:rPr lang="en-US" sz="4000" baseline="30000" dirty="0">
                <a:solidFill>
                  <a:schemeClr val="accent3">
                    <a:lumMod val="20000"/>
                    <a:lumOff val="80000"/>
                  </a:schemeClr>
                </a:solidFill>
                <a:latin typeface="+mn-lt"/>
              </a:rPr>
              <a:t>1</a:t>
            </a:r>
            <a:r>
              <a:rPr lang="en-US" sz="4000" dirty="0">
                <a:solidFill>
                  <a:schemeClr val="accent3">
                    <a:lumMod val="20000"/>
                    <a:lumOff val="80000"/>
                  </a:schemeClr>
                </a:solidFill>
                <a:latin typeface="+mn-lt"/>
              </a:rPr>
              <a:t>; Jane Doe, PhD</a:t>
            </a:r>
            <a:r>
              <a:rPr lang="en-US" sz="4000" baseline="30000" dirty="0">
                <a:solidFill>
                  <a:schemeClr val="accent3">
                    <a:lumMod val="20000"/>
                    <a:lumOff val="80000"/>
                  </a:schemeClr>
                </a:solidFill>
                <a:latin typeface="+mn-lt"/>
              </a:rPr>
              <a:t>2</a:t>
            </a:r>
            <a:r>
              <a:rPr lang="en-US" sz="4000" dirty="0">
                <a:solidFill>
                  <a:schemeClr val="accent3">
                    <a:lumMod val="20000"/>
                    <a:lumOff val="80000"/>
                  </a:schemeClr>
                </a:solidFill>
                <a:latin typeface="+mn-lt"/>
              </a:rPr>
              <a:t>; Frederick Jones, MD, PhD</a:t>
            </a:r>
            <a:r>
              <a:rPr lang="en-US" sz="4000" baseline="30000" dirty="0">
                <a:solidFill>
                  <a:schemeClr val="accent3">
                    <a:lumMod val="20000"/>
                    <a:lumOff val="80000"/>
                  </a:schemeClr>
                </a:solidFill>
                <a:latin typeface="+mn-lt"/>
              </a:rPr>
              <a:t>1,2</a:t>
            </a:r>
          </a:p>
          <a:p>
            <a:pPr algn="ctr" eaLnBrk="1" hangingPunct="1"/>
            <a:r>
              <a:rPr lang="en-US" sz="4000" baseline="30000" dirty="0">
                <a:solidFill>
                  <a:schemeClr val="accent3">
                    <a:lumMod val="20000"/>
                    <a:lumOff val="80000"/>
                  </a:schemeClr>
                </a:solidFill>
                <a:latin typeface="+mn-lt"/>
              </a:rPr>
              <a:t>1</a:t>
            </a:r>
            <a:r>
              <a:rPr lang="en-US" sz="4000" dirty="0">
                <a:solidFill>
                  <a:schemeClr val="accent3">
                    <a:lumMod val="20000"/>
                    <a:lumOff val="80000"/>
                  </a:schemeClr>
                </a:solidFill>
                <a:latin typeface="+mn-lt"/>
              </a:rPr>
              <a:t>University of Affiliation, </a:t>
            </a:r>
            <a:r>
              <a:rPr lang="en-US" sz="4000" baseline="30000" dirty="0">
                <a:solidFill>
                  <a:schemeClr val="accent3">
                    <a:lumMod val="20000"/>
                    <a:lumOff val="80000"/>
                  </a:schemeClr>
                </a:solidFill>
                <a:latin typeface="+mn-lt"/>
              </a:rPr>
              <a:t>2</a:t>
            </a:r>
            <a:r>
              <a:rPr lang="en-US" sz="4000" dirty="0">
                <a:solidFill>
                  <a:schemeClr val="accent3">
                    <a:lumMod val="20000"/>
                    <a:lumOff val="80000"/>
                  </a:schemeClr>
                </a:solidFill>
                <a:latin typeface="+mn-lt"/>
              </a:rPr>
              <a:t>Medical Center of Affiliation</a:t>
            </a:r>
          </a:p>
        </p:txBody>
      </p:sp>
      <p:sp>
        <p:nvSpPr>
          <p:cNvPr id="24" name="TextBox 23"/>
          <p:cNvSpPr txBox="1"/>
          <p:nvPr/>
        </p:nvSpPr>
        <p:spPr>
          <a:xfrm>
            <a:off x="1463039" y="30038039"/>
            <a:ext cx="9144000" cy="2223674"/>
          </a:xfrm>
          <a:prstGeom prst="rect">
            <a:avLst/>
          </a:prstGeom>
          <a:noFill/>
        </p:spPr>
        <p:txBody>
          <a:bodyPr wrap="square" lIns="91440" tIns="91440" rIns="91440" bIns="91440" rtlCol="0">
            <a:normAutofit lnSpcReduction="10000"/>
          </a:bodyPr>
          <a:lstStyle/>
          <a:p>
            <a:pPr algn="ctr"/>
            <a:r>
              <a:rPr lang="en-US" sz="2800" dirty="0"/>
              <a:t>&lt;your name&gt;</a:t>
            </a:r>
          </a:p>
          <a:p>
            <a:pPr algn="ctr"/>
            <a:r>
              <a:rPr lang="en-US" sz="2800" dirty="0"/>
              <a:t>&lt;your organization&gt;</a:t>
            </a:r>
          </a:p>
          <a:p>
            <a:pPr algn="ctr"/>
            <a:r>
              <a:rPr lang="en-US" sz="2800" dirty="0"/>
              <a:t>Email:</a:t>
            </a:r>
          </a:p>
          <a:p>
            <a:pPr algn="ctr"/>
            <a:r>
              <a:rPr lang="en-US" sz="2800" dirty="0"/>
              <a:t>Website:</a:t>
            </a:r>
          </a:p>
          <a:p>
            <a:pPr algn="ctr"/>
            <a:r>
              <a:rPr lang="en-US" sz="2800" dirty="0"/>
              <a:t>Phone:</a:t>
            </a:r>
          </a:p>
        </p:txBody>
      </p:sp>
      <p:sp>
        <p:nvSpPr>
          <p:cNvPr id="25" name="TextBox 24"/>
          <p:cNvSpPr txBox="1"/>
          <p:nvPr/>
        </p:nvSpPr>
        <p:spPr>
          <a:xfrm>
            <a:off x="1463040" y="29146502"/>
            <a:ext cx="9144000" cy="746346"/>
          </a:xfrm>
          <a:prstGeom prst="rect">
            <a:avLst/>
          </a:prstGeom>
          <a:noFill/>
        </p:spPr>
        <p:txBody>
          <a:bodyPr wrap="none" lIns="68568" tIns="34284" rIns="68568" bIns="34284" rtlCol="0">
            <a:noAutofit/>
          </a:bodyPr>
          <a:lstStyle/>
          <a:p>
            <a:pPr algn="ctr"/>
            <a:r>
              <a:rPr lang="en-US" sz="4400" b="1" dirty="0"/>
              <a:t>Contact Information</a:t>
            </a:r>
          </a:p>
        </p:txBody>
      </p:sp>
      <p:sp>
        <p:nvSpPr>
          <p:cNvPr id="26" name="TextBox 25"/>
          <p:cNvSpPr txBox="1"/>
          <p:nvPr/>
        </p:nvSpPr>
        <p:spPr>
          <a:xfrm>
            <a:off x="12801600" y="30038039"/>
            <a:ext cx="18288000" cy="2339102"/>
          </a:xfrm>
          <a:prstGeom prst="rect">
            <a:avLst/>
          </a:prstGeom>
          <a:noFill/>
          <a:ln>
            <a:noFill/>
          </a:ln>
        </p:spPr>
        <p:txBody>
          <a:bodyPr wrap="square" lIns="91440" tIns="91440" rIns="91440" bIns="91440" numCol="1" spcCol="342842" rtlCol="0">
            <a:normAutofit/>
          </a:bodyPr>
          <a:lstStyle/>
          <a:p>
            <a:pPr marL="342842" indent="-342842">
              <a:buFont typeface="+mj-lt"/>
              <a:buAutoNum type="arabicPeriod"/>
            </a:pPr>
            <a:r>
              <a:rPr lang="en-US" sz="1600" dirty="0"/>
              <a:t> </a:t>
            </a:r>
          </a:p>
          <a:p>
            <a:pPr marL="342842" indent="-342842">
              <a:buFont typeface="+mj-lt"/>
              <a:buAutoNum type="arabicPeriod"/>
            </a:pPr>
            <a:r>
              <a:rPr lang="en-US" sz="1600" dirty="0"/>
              <a:t> </a:t>
            </a:r>
          </a:p>
          <a:p>
            <a:pPr marL="342842" indent="-342842">
              <a:buFont typeface="+mj-lt"/>
              <a:buAutoNum type="arabicPeriod"/>
            </a:pPr>
            <a:r>
              <a:rPr lang="en-US" sz="1600" dirty="0"/>
              <a:t> </a:t>
            </a:r>
          </a:p>
          <a:p>
            <a:pPr marL="342842" indent="-342842">
              <a:buFont typeface="+mj-lt"/>
              <a:buAutoNum type="arabicPeriod"/>
            </a:pPr>
            <a:r>
              <a:rPr lang="en-US" sz="1600" dirty="0"/>
              <a:t> </a:t>
            </a:r>
          </a:p>
          <a:p>
            <a:pPr marL="342842" indent="-342842">
              <a:buFont typeface="+mj-lt"/>
              <a:buAutoNum type="arabicPeriod"/>
            </a:pPr>
            <a:r>
              <a:rPr lang="en-US" sz="1600" dirty="0"/>
              <a:t> </a:t>
            </a:r>
          </a:p>
          <a:p>
            <a:pPr marL="342842" indent="-342842">
              <a:buFont typeface="+mj-lt"/>
              <a:buAutoNum type="arabicPeriod"/>
            </a:pPr>
            <a:r>
              <a:rPr lang="en-US" sz="1600" dirty="0"/>
              <a:t> </a:t>
            </a:r>
          </a:p>
          <a:p>
            <a:pPr marL="342842" indent="-342842">
              <a:buFont typeface="+mj-lt"/>
              <a:buAutoNum type="arabicPeriod"/>
            </a:pPr>
            <a:r>
              <a:rPr lang="en-US" sz="1600" dirty="0"/>
              <a:t> </a:t>
            </a:r>
          </a:p>
          <a:p>
            <a:pPr marL="342842" indent="-342842">
              <a:buFont typeface="+mj-lt"/>
              <a:buAutoNum type="arabicPeriod"/>
            </a:pPr>
            <a:r>
              <a:rPr lang="en-US" sz="1600" dirty="0"/>
              <a:t> </a:t>
            </a:r>
          </a:p>
        </p:txBody>
      </p:sp>
      <p:sp>
        <p:nvSpPr>
          <p:cNvPr id="27" name="TextBox 26"/>
          <p:cNvSpPr txBox="1"/>
          <p:nvPr/>
        </p:nvSpPr>
        <p:spPr>
          <a:xfrm>
            <a:off x="12801600" y="29146502"/>
            <a:ext cx="18288000" cy="685800"/>
          </a:xfrm>
          <a:prstGeom prst="rect">
            <a:avLst/>
          </a:prstGeom>
          <a:noFill/>
          <a:ln>
            <a:noFill/>
          </a:ln>
        </p:spPr>
        <p:txBody>
          <a:bodyPr wrap="none" lIns="68568" tIns="34284" rIns="68568" bIns="34284" rtlCol="0" anchor="ctr" anchorCtr="0">
            <a:noAutofit/>
          </a:bodyPr>
          <a:lstStyle/>
          <a:p>
            <a:pPr algn="ctr"/>
            <a:r>
              <a:rPr lang="en-US" sz="4400" b="1" dirty="0"/>
              <a:t>References</a:t>
            </a:r>
          </a:p>
        </p:txBody>
      </p:sp>
      <p:sp>
        <p:nvSpPr>
          <p:cNvPr id="10" name="Text Box 189"/>
          <p:cNvSpPr txBox="1">
            <a:spLocks noChangeArrowheads="1"/>
          </p:cNvSpPr>
          <p:nvPr/>
        </p:nvSpPr>
        <p:spPr bwMode="auto">
          <a:xfrm>
            <a:off x="1280160" y="5486400"/>
            <a:ext cx="9144000" cy="7171147"/>
          </a:xfrm>
          <a:prstGeom prst="rect">
            <a:avLst/>
          </a:prstGeom>
          <a:solidFill>
            <a:schemeClr val="bg1"/>
          </a:solidFill>
          <a:ln w="12700">
            <a:solidFill>
              <a:schemeClr val="accent1">
                <a:lumMod val="7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Abstract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36x48 poster.</a:t>
            </a:r>
          </a:p>
        </p:txBody>
      </p:sp>
      <p:sp>
        <p:nvSpPr>
          <p:cNvPr id="32" name="Rectangle 31"/>
          <p:cNvSpPr/>
          <p:nvPr/>
        </p:nvSpPr>
        <p:spPr>
          <a:xfrm>
            <a:off x="1280160" y="4800600"/>
            <a:ext cx="9144000" cy="685800"/>
          </a:xfrm>
          <a:prstGeom prst="rect">
            <a:avLst/>
          </a:prstGeom>
          <a:solidFill>
            <a:srgbClr val="00B050"/>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Abstract</a:t>
            </a:r>
          </a:p>
        </p:txBody>
      </p:sp>
      <p:sp>
        <p:nvSpPr>
          <p:cNvPr id="15" name="Text Box 194"/>
          <p:cNvSpPr txBox="1">
            <a:spLocks noChangeArrowheads="1"/>
          </p:cNvSpPr>
          <p:nvPr/>
        </p:nvSpPr>
        <p:spPr bwMode="auto">
          <a:xfrm>
            <a:off x="11521440" y="14173200"/>
            <a:ext cx="20848320" cy="7467600"/>
          </a:xfrm>
          <a:prstGeom prst="rect">
            <a:avLst/>
          </a:prstGeom>
          <a:solidFill>
            <a:schemeClr val="bg1"/>
          </a:solidFill>
          <a:ln w="12700">
            <a:solidFill>
              <a:schemeClr val="accent1">
                <a:lumMod val="75000"/>
              </a:schemeClr>
            </a:solidFill>
          </a:ln>
          <a:effectLst/>
        </p:spPr>
        <p:txBody>
          <a:bodyPr lIns="137137" tIns="137137" rIns="137137" bIns="137137">
            <a:no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Results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36x48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a:p>
            <a:pPr eaLnBrk="1" hangingPunct="1"/>
            <a:endParaRPr lang="en-US" sz="3200" dirty="0">
              <a:latin typeface="Calibri" pitchFamily="34" charset="0"/>
            </a:endParaRPr>
          </a:p>
          <a:p>
            <a:pPr eaLnBrk="1" hangingPunct="1"/>
            <a:r>
              <a:rPr lang="en-US" sz="3200" dirty="0">
                <a:latin typeface="Calibri" pitchFamily="34" charset="0"/>
              </a:rPr>
              <a:t>Speaking of Results, yours will look better if you remember to run a spell-check on your poster! After you’ve added your content click on </a:t>
            </a:r>
            <a:r>
              <a:rPr lang="en-US" sz="3200" b="1" dirty="0">
                <a:latin typeface="Calibri" pitchFamily="34" charset="0"/>
              </a:rPr>
              <a:t>Review</a:t>
            </a:r>
            <a:r>
              <a:rPr lang="en-US" sz="3200" dirty="0">
                <a:latin typeface="Calibri" pitchFamily="34" charset="0"/>
              </a:rPr>
              <a:t>, </a:t>
            </a:r>
            <a:r>
              <a:rPr lang="en-US" sz="3200" b="1" dirty="0">
                <a:latin typeface="Calibri" pitchFamily="34" charset="0"/>
              </a:rPr>
              <a:t>Spelling</a:t>
            </a:r>
            <a:r>
              <a:rPr lang="en-US" sz="3200" dirty="0">
                <a:latin typeface="Calibri" pitchFamily="34" charset="0"/>
              </a:rPr>
              <a:t>, or press F7.</a:t>
            </a:r>
          </a:p>
        </p:txBody>
      </p:sp>
      <p:sp>
        <p:nvSpPr>
          <p:cNvPr id="33" name="Rectangle 32"/>
          <p:cNvSpPr/>
          <p:nvPr/>
        </p:nvSpPr>
        <p:spPr>
          <a:xfrm>
            <a:off x="1280160" y="13487400"/>
            <a:ext cx="9144000" cy="685800"/>
          </a:xfrm>
          <a:prstGeom prst="rect">
            <a:avLst/>
          </a:prstGeom>
          <a:solidFill>
            <a:srgbClr val="00B050"/>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Introduction</a:t>
            </a:r>
          </a:p>
        </p:txBody>
      </p:sp>
      <p:sp>
        <p:nvSpPr>
          <p:cNvPr id="13" name="Text Box 192"/>
          <p:cNvSpPr txBox="1">
            <a:spLocks noChangeArrowheads="1"/>
          </p:cNvSpPr>
          <p:nvPr/>
        </p:nvSpPr>
        <p:spPr bwMode="auto">
          <a:xfrm>
            <a:off x="11521440" y="5486400"/>
            <a:ext cx="20848320" cy="7171147"/>
          </a:xfrm>
          <a:prstGeom prst="rect">
            <a:avLst/>
          </a:prstGeom>
          <a:solidFill>
            <a:schemeClr val="bg1"/>
          </a:solidFill>
          <a:ln w="12700">
            <a:solidFill>
              <a:schemeClr val="accent1">
                <a:lumMod val="75000"/>
              </a:schemeClr>
            </a:solidFill>
          </a:ln>
          <a:effectLst/>
        </p:spPr>
        <p:txBody>
          <a:bodyPr lIns="137137" tIns="137137" rIns="137137" bIns="137137">
            <a:no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Methods and Materials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Remember, the section headers you see here are just examples that we often see on posters. Feel free to change them, move them around, resize them, whatever suits your needs.</a:t>
            </a:r>
          </a:p>
          <a:p>
            <a:pPr eaLnBrk="1" hangingPunct="1"/>
            <a:endParaRPr lang="en-US" sz="3200" dirty="0">
              <a:latin typeface="Calibri" pitchFamily="34" charset="0"/>
            </a:endParaRPr>
          </a:p>
          <a:p>
            <a:pPr eaLnBrk="1" hangingPunct="1"/>
            <a:r>
              <a:rPr lang="en-US" sz="3200" dirty="0">
                <a:latin typeface="Calibri" pitchFamily="34" charset="0"/>
              </a:rPr>
              <a:t>Some other common headings we see:</a:t>
            </a:r>
          </a:p>
          <a:p>
            <a:pPr marL="457200" indent="-457200" eaLnBrk="1" hangingPunct="1">
              <a:buFont typeface="Arial" panose="020B0604020202020204" pitchFamily="34" charset="0"/>
              <a:buChar char="•"/>
            </a:pPr>
            <a:r>
              <a:rPr lang="en-US" sz="3200" dirty="0">
                <a:latin typeface="Calibri" pitchFamily="34" charset="0"/>
              </a:rPr>
              <a:t>Research Question</a:t>
            </a:r>
          </a:p>
          <a:p>
            <a:pPr marL="457200" indent="-457200" eaLnBrk="1" hangingPunct="1">
              <a:buFont typeface="Arial" panose="020B0604020202020204" pitchFamily="34" charset="0"/>
              <a:buChar char="•"/>
            </a:pPr>
            <a:r>
              <a:rPr lang="en-US" sz="3200" dirty="0">
                <a:latin typeface="Calibri" pitchFamily="34" charset="0"/>
              </a:rPr>
              <a:t>Background</a:t>
            </a:r>
          </a:p>
          <a:p>
            <a:pPr marL="457200" indent="-457200" eaLnBrk="1" hangingPunct="1">
              <a:buFont typeface="Arial" panose="020B0604020202020204" pitchFamily="34" charset="0"/>
              <a:buChar char="•"/>
            </a:pPr>
            <a:r>
              <a:rPr lang="en-US" sz="3200" dirty="0">
                <a:latin typeface="Calibri" pitchFamily="34" charset="0"/>
              </a:rPr>
              <a:t>Hypothesis</a:t>
            </a:r>
          </a:p>
          <a:p>
            <a:pPr marL="457200" indent="-457200" eaLnBrk="1" hangingPunct="1">
              <a:buFont typeface="Arial" panose="020B0604020202020204" pitchFamily="34" charset="0"/>
              <a:buChar char="•"/>
            </a:pPr>
            <a:r>
              <a:rPr lang="en-US" sz="3200" dirty="0">
                <a:latin typeface="Calibri" pitchFamily="34" charset="0"/>
              </a:rPr>
              <a:t>Procedure</a:t>
            </a:r>
          </a:p>
          <a:p>
            <a:pPr marL="457200" indent="-457200" eaLnBrk="1" hangingPunct="1">
              <a:buFont typeface="Arial" panose="020B0604020202020204" pitchFamily="34" charset="0"/>
              <a:buChar char="•"/>
            </a:pPr>
            <a:r>
              <a:rPr lang="en-US" sz="3200" dirty="0">
                <a:latin typeface="Calibri" pitchFamily="34" charset="0"/>
              </a:rPr>
              <a:t>Case Study</a:t>
            </a:r>
          </a:p>
          <a:p>
            <a:pPr marL="457200" indent="-457200" eaLnBrk="1" hangingPunct="1">
              <a:buFont typeface="Arial" panose="020B0604020202020204" pitchFamily="34" charset="0"/>
              <a:buChar char="•"/>
            </a:pPr>
            <a:r>
              <a:rPr lang="en-US" sz="3200" dirty="0">
                <a:latin typeface="Calibri" pitchFamily="34" charset="0"/>
              </a:rPr>
              <a:t>Data &amp; Analysis</a:t>
            </a:r>
          </a:p>
          <a:p>
            <a:pPr marL="457200" indent="-457200" eaLnBrk="1" hangingPunct="1">
              <a:buFont typeface="Arial" panose="020B0604020202020204" pitchFamily="34" charset="0"/>
              <a:buChar char="•"/>
            </a:pPr>
            <a:r>
              <a:rPr lang="en-US" sz="3200" dirty="0">
                <a:latin typeface="Calibri" pitchFamily="34" charset="0"/>
              </a:rPr>
              <a:t>Summary</a:t>
            </a:r>
          </a:p>
          <a:p>
            <a:pPr eaLnBrk="1" hangingPunct="1"/>
            <a:endParaRPr lang="en-US" sz="3200" dirty="0">
              <a:latin typeface="Calibri" pitchFamily="34" charset="0"/>
            </a:endParaRPr>
          </a:p>
        </p:txBody>
      </p:sp>
      <p:sp>
        <p:nvSpPr>
          <p:cNvPr id="34" name="Rectangle 33"/>
          <p:cNvSpPr/>
          <p:nvPr/>
        </p:nvSpPr>
        <p:spPr>
          <a:xfrm>
            <a:off x="11521440" y="4800600"/>
            <a:ext cx="20848320" cy="685800"/>
          </a:xfrm>
          <a:prstGeom prst="rect">
            <a:avLst/>
          </a:prstGeom>
          <a:solidFill>
            <a:srgbClr val="00B050"/>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33467040" y="5486400"/>
            <a:ext cx="9144000" cy="7171147"/>
          </a:xfrm>
          <a:prstGeom prst="rect">
            <a:avLst/>
          </a:prstGeom>
          <a:solidFill>
            <a:schemeClr val="bg1"/>
          </a:solidFill>
          <a:ln w="12700">
            <a:solidFill>
              <a:schemeClr val="accent1">
                <a:lumMod val="7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Discussion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36x48 poster.</a:t>
            </a:r>
          </a:p>
        </p:txBody>
      </p:sp>
      <p:sp>
        <p:nvSpPr>
          <p:cNvPr id="35" name="Rectangle 34"/>
          <p:cNvSpPr/>
          <p:nvPr/>
        </p:nvSpPr>
        <p:spPr>
          <a:xfrm>
            <a:off x="33467040" y="4800600"/>
            <a:ext cx="9144000" cy="685800"/>
          </a:xfrm>
          <a:prstGeom prst="rect">
            <a:avLst/>
          </a:prstGeom>
          <a:solidFill>
            <a:srgbClr val="00B050"/>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Discussion</a:t>
            </a:r>
          </a:p>
        </p:txBody>
      </p:sp>
      <p:sp>
        <p:nvSpPr>
          <p:cNvPr id="14" name="Text Box 193"/>
          <p:cNvSpPr txBox="1">
            <a:spLocks noChangeArrowheads="1"/>
          </p:cNvSpPr>
          <p:nvPr/>
        </p:nvSpPr>
        <p:spPr bwMode="auto">
          <a:xfrm>
            <a:off x="33467040" y="14173200"/>
            <a:ext cx="9144000" cy="8648475"/>
          </a:xfrm>
          <a:prstGeom prst="rect">
            <a:avLst/>
          </a:prstGeom>
          <a:solidFill>
            <a:schemeClr val="bg1"/>
          </a:solidFill>
          <a:ln w="12700">
            <a:solidFill>
              <a:schemeClr val="accent1">
                <a:lumMod val="7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Conclusions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36x48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6" name="Rectangle 35"/>
          <p:cNvSpPr/>
          <p:nvPr/>
        </p:nvSpPr>
        <p:spPr>
          <a:xfrm>
            <a:off x="33467040" y="13487400"/>
            <a:ext cx="9144000" cy="685800"/>
          </a:xfrm>
          <a:prstGeom prst="rect">
            <a:avLst/>
          </a:prstGeom>
          <a:solidFill>
            <a:srgbClr val="00B050"/>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Conclusions</a:t>
            </a: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2819907042"/>
              </p:ext>
            </p:extLst>
          </p:nvPr>
        </p:nvGraphicFramePr>
        <p:xfrm>
          <a:off x="11521440" y="22620774"/>
          <a:ext cx="10058400" cy="5439875"/>
        </p:xfrm>
        <a:graphic>
          <a:graphicData uri="http://schemas.openxmlformats.org/drawingml/2006/table">
            <a:tbl>
              <a:tblPr firstRow="1" bandRow="1">
                <a:tableStyleId>{F5AB1C69-6EDB-4FF4-983F-18BD219EF322}</a:tableStyleId>
              </a:tblPr>
              <a:tblGrid>
                <a:gridCol w="2514600">
                  <a:extLst>
                    <a:ext uri="{9D8B030D-6E8A-4147-A177-3AD203B41FA5}">
                      <a16:colId xmlns:a16="http://schemas.microsoft.com/office/drawing/2014/main" val="20000"/>
                    </a:ext>
                  </a:extLst>
                </a:gridCol>
                <a:gridCol w="2514600">
                  <a:extLst>
                    <a:ext uri="{9D8B030D-6E8A-4147-A177-3AD203B41FA5}">
                      <a16:colId xmlns:a16="http://schemas.microsoft.com/office/drawing/2014/main" val="20001"/>
                    </a:ext>
                  </a:extLst>
                </a:gridCol>
                <a:gridCol w="2514600">
                  <a:extLst>
                    <a:ext uri="{9D8B030D-6E8A-4147-A177-3AD203B41FA5}">
                      <a16:colId xmlns:a16="http://schemas.microsoft.com/office/drawing/2014/main" val="20002"/>
                    </a:ext>
                  </a:extLst>
                </a:gridCol>
                <a:gridCol w="2514600">
                  <a:extLst>
                    <a:ext uri="{9D8B030D-6E8A-4147-A177-3AD203B41FA5}">
                      <a16:colId xmlns:a16="http://schemas.microsoft.com/office/drawing/2014/main" val="20003"/>
                    </a:ext>
                  </a:extLst>
                </a:gridCol>
              </a:tblGrid>
              <a:tr h="777125">
                <a:tc>
                  <a:txBody>
                    <a:bodyPr/>
                    <a:lstStyle/>
                    <a:p>
                      <a:endParaRPr lang="en-US" sz="2700" dirty="0"/>
                    </a:p>
                  </a:txBody>
                  <a:tcPr marL="121920" marR="121920" marT="34290" marB="34290" anchor="ctr">
                    <a:solidFill>
                      <a:schemeClr val="accent1">
                        <a:lumMod val="75000"/>
                      </a:schemeClr>
                    </a:solidFill>
                  </a:tcPr>
                </a:tc>
                <a:tc>
                  <a:txBody>
                    <a:bodyPr/>
                    <a:lstStyle/>
                    <a:p>
                      <a:pPr algn="ctr"/>
                      <a:r>
                        <a:rPr lang="en-US" sz="2700" dirty="0"/>
                        <a:t>Heading</a:t>
                      </a:r>
                    </a:p>
                  </a:txBody>
                  <a:tcPr marL="121920" marR="121920" marT="34290" marB="34290" anchor="ctr">
                    <a:solidFill>
                      <a:schemeClr val="accent1">
                        <a:lumMod val="75000"/>
                      </a:schemeClr>
                    </a:solidFill>
                  </a:tcPr>
                </a:tc>
                <a:tc>
                  <a:txBody>
                    <a:bodyPr/>
                    <a:lstStyle/>
                    <a:p>
                      <a:pPr algn="ctr"/>
                      <a:r>
                        <a:rPr lang="en-US" sz="2700" dirty="0"/>
                        <a:t>Heading</a:t>
                      </a:r>
                    </a:p>
                  </a:txBody>
                  <a:tcPr marL="121920" marR="121920" marT="34290" marB="34290" anchor="ctr">
                    <a:solidFill>
                      <a:schemeClr val="accent1">
                        <a:lumMod val="75000"/>
                      </a:schemeClr>
                    </a:solidFill>
                  </a:tcPr>
                </a:tc>
                <a:tc>
                  <a:txBody>
                    <a:bodyPr/>
                    <a:lstStyle/>
                    <a:p>
                      <a:pPr algn="ctr"/>
                      <a:r>
                        <a:rPr lang="en-US" sz="2700" dirty="0"/>
                        <a:t>Heading</a:t>
                      </a:r>
                    </a:p>
                  </a:txBody>
                  <a:tcPr marL="121920" marR="121920" marT="34290" marB="34290" anchor="ctr">
                    <a:solidFill>
                      <a:schemeClr val="accent1">
                        <a:lumMod val="75000"/>
                      </a:schemeClr>
                    </a:solidFill>
                  </a:tcPr>
                </a:tc>
                <a:extLst>
                  <a:ext uri="{0D108BD9-81ED-4DB2-BD59-A6C34878D82A}">
                    <a16:rowId xmlns:a16="http://schemas.microsoft.com/office/drawing/2014/main" val="10000"/>
                  </a:ext>
                </a:extLst>
              </a:tr>
              <a:tr h="777125">
                <a:tc>
                  <a:txBody>
                    <a:bodyPr/>
                    <a:lstStyle/>
                    <a:p>
                      <a:r>
                        <a:rPr lang="en-US" sz="2700" dirty="0"/>
                        <a:t>Item</a:t>
                      </a:r>
                    </a:p>
                  </a:txBody>
                  <a:tcPr marL="121920" marR="121920" marT="34290" marB="34290" anchor="ctr"/>
                </a:tc>
                <a:tc>
                  <a:txBody>
                    <a:bodyPr/>
                    <a:lstStyle/>
                    <a:p>
                      <a:pPr algn="ctr"/>
                      <a:r>
                        <a:rPr lang="en-US" sz="2700" dirty="0"/>
                        <a:t>800</a:t>
                      </a:r>
                    </a:p>
                  </a:txBody>
                  <a:tcPr marL="121920" marR="121920" marT="34290" marB="34290" anchor="ctr"/>
                </a:tc>
                <a:tc>
                  <a:txBody>
                    <a:bodyPr/>
                    <a:lstStyle/>
                    <a:p>
                      <a:pPr algn="ctr"/>
                      <a:r>
                        <a:rPr lang="en-US" sz="2700" dirty="0"/>
                        <a:t>790</a:t>
                      </a:r>
                    </a:p>
                  </a:txBody>
                  <a:tcPr marL="121920" marR="121920" marT="34290" marB="34290" anchor="ctr"/>
                </a:tc>
                <a:tc>
                  <a:txBody>
                    <a:bodyPr/>
                    <a:lstStyle/>
                    <a:p>
                      <a:pPr algn="ctr"/>
                      <a:r>
                        <a:rPr lang="en-US" sz="2700" dirty="0"/>
                        <a:t>4001</a:t>
                      </a:r>
                    </a:p>
                  </a:txBody>
                  <a:tcPr marL="121920" marR="121920" marT="34290" marB="34290" anchor="ctr"/>
                </a:tc>
                <a:extLst>
                  <a:ext uri="{0D108BD9-81ED-4DB2-BD59-A6C34878D82A}">
                    <a16:rowId xmlns:a16="http://schemas.microsoft.com/office/drawing/2014/main" val="10001"/>
                  </a:ext>
                </a:extLst>
              </a:tr>
              <a:tr h="777125">
                <a:tc>
                  <a:txBody>
                    <a:bodyPr/>
                    <a:lstStyle/>
                    <a:p>
                      <a:r>
                        <a:rPr lang="en-US" sz="2700" dirty="0"/>
                        <a:t>Item</a:t>
                      </a:r>
                    </a:p>
                  </a:txBody>
                  <a:tcPr marL="121920" marR="121920" marT="34290" marB="34290" anchor="ctr"/>
                </a:tc>
                <a:tc>
                  <a:txBody>
                    <a:bodyPr/>
                    <a:lstStyle/>
                    <a:p>
                      <a:pPr algn="ctr"/>
                      <a:r>
                        <a:rPr lang="en-US" sz="2700" dirty="0"/>
                        <a:t>356</a:t>
                      </a:r>
                    </a:p>
                  </a:txBody>
                  <a:tcPr marL="121920" marR="121920" marT="34290" marB="34290" anchor="ctr"/>
                </a:tc>
                <a:tc>
                  <a:txBody>
                    <a:bodyPr/>
                    <a:lstStyle/>
                    <a:p>
                      <a:pPr algn="ctr"/>
                      <a:r>
                        <a:rPr lang="en-US" sz="2700" dirty="0"/>
                        <a:t>856</a:t>
                      </a:r>
                    </a:p>
                  </a:txBody>
                  <a:tcPr marL="121920" marR="121920" marT="34290" marB="34290" anchor="ctr"/>
                </a:tc>
                <a:tc>
                  <a:txBody>
                    <a:bodyPr/>
                    <a:lstStyle/>
                    <a:p>
                      <a:pPr algn="ctr"/>
                      <a:r>
                        <a:rPr lang="en-US" sz="2700" dirty="0"/>
                        <a:t>290</a:t>
                      </a:r>
                    </a:p>
                  </a:txBody>
                  <a:tcPr marL="121920" marR="121920" marT="34290" marB="34290" anchor="ctr"/>
                </a:tc>
                <a:extLst>
                  <a:ext uri="{0D108BD9-81ED-4DB2-BD59-A6C34878D82A}">
                    <a16:rowId xmlns:a16="http://schemas.microsoft.com/office/drawing/2014/main" val="10002"/>
                  </a:ext>
                </a:extLst>
              </a:tr>
              <a:tr h="777125">
                <a:tc>
                  <a:txBody>
                    <a:bodyPr/>
                    <a:lstStyle/>
                    <a:p>
                      <a:r>
                        <a:rPr lang="en-US" sz="2700" dirty="0"/>
                        <a:t>Item</a:t>
                      </a:r>
                    </a:p>
                  </a:txBody>
                  <a:tcPr marL="121920" marR="121920" marT="34290" marB="34290" anchor="ctr"/>
                </a:tc>
                <a:tc>
                  <a:txBody>
                    <a:bodyPr/>
                    <a:lstStyle/>
                    <a:p>
                      <a:pPr algn="ctr"/>
                      <a:r>
                        <a:rPr lang="en-US" sz="2700" dirty="0"/>
                        <a:t>228</a:t>
                      </a:r>
                    </a:p>
                  </a:txBody>
                  <a:tcPr marL="121920" marR="121920" marT="34290" marB="34290" anchor="ctr"/>
                </a:tc>
                <a:tc>
                  <a:txBody>
                    <a:bodyPr/>
                    <a:lstStyle/>
                    <a:p>
                      <a:pPr algn="ctr"/>
                      <a:r>
                        <a:rPr lang="en-US" sz="2700" dirty="0"/>
                        <a:t>134</a:t>
                      </a:r>
                    </a:p>
                  </a:txBody>
                  <a:tcPr marL="121920" marR="121920" marT="34290" marB="34290" anchor="ctr"/>
                </a:tc>
                <a:tc>
                  <a:txBody>
                    <a:bodyPr/>
                    <a:lstStyle/>
                    <a:p>
                      <a:pPr algn="ctr"/>
                      <a:r>
                        <a:rPr lang="en-US" sz="2700" dirty="0"/>
                        <a:t>238</a:t>
                      </a:r>
                    </a:p>
                  </a:txBody>
                  <a:tcPr marL="121920" marR="121920" marT="34290" marB="34290" anchor="ctr"/>
                </a:tc>
                <a:extLst>
                  <a:ext uri="{0D108BD9-81ED-4DB2-BD59-A6C34878D82A}">
                    <a16:rowId xmlns:a16="http://schemas.microsoft.com/office/drawing/2014/main" val="10003"/>
                  </a:ext>
                </a:extLst>
              </a:tr>
              <a:tr h="777125">
                <a:tc>
                  <a:txBody>
                    <a:bodyPr/>
                    <a:lstStyle/>
                    <a:p>
                      <a:r>
                        <a:rPr lang="en-US" sz="2700" dirty="0"/>
                        <a:t>Item</a:t>
                      </a:r>
                    </a:p>
                  </a:txBody>
                  <a:tcPr marL="121920" marR="121920" marT="34290" marB="34290" anchor="ctr"/>
                </a:tc>
                <a:tc>
                  <a:txBody>
                    <a:bodyPr/>
                    <a:lstStyle/>
                    <a:p>
                      <a:pPr algn="ctr"/>
                      <a:r>
                        <a:rPr lang="en-US" sz="2700" dirty="0"/>
                        <a:t>954</a:t>
                      </a:r>
                    </a:p>
                  </a:txBody>
                  <a:tcPr marL="121920" marR="121920" marT="34290" marB="34290" anchor="ctr"/>
                </a:tc>
                <a:tc>
                  <a:txBody>
                    <a:bodyPr/>
                    <a:lstStyle/>
                    <a:p>
                      <a:pPr algn="ctr"/>
                      <a:r>
                        <a:rPr lang="en-US" sz="2700" dirty="0"/>
                        <a:t>875</a:t>
                      </a:r>
                    </a:p>
                  </a:txBody>
                  <a:tcPr marL="121920" marR="121920" marT="34290" marB="34290" anchor="ctr"/>
                </a:tc>
                <a:tc>
                  <a:txBody>
                    <a:bodyPr/>
                    <a:lstStyle/>
                    <a:p>
                      <a:pPr algn="ctr"/>
                      <a:r>
                        <a:rPr lang="en-US" sz="2700" dirty="0"/>
                        <a:t>976</a:t>
                      </a:r>
                    </a:p>
                  </a:txBody>
                  <a:tcPr marL="121920" marR="121920" marT="34290" marB="34290" anchor="ctr"/>
                </a:tc>
                <a:extLst>
                  <a:ext uri="{0D108BD9-81ED-4DB2-BD59-A6C34878D82A}">
                    <a16:rowId xmlns:a16="http://schemas.microsoft.com/office/drawing/2014/main" val="10004"/>
                  </a:ext>
                </a:extLst>
              </a:tr>
              <a:tr h="777125">
                <a:tc>
                  <a:txBody>
                    <a:bodyPr/>
                    <a:lstStyle/>
                    <a:p>
                      <a:r>
                        <a:rPr lang="en-US" sz="2700" dirty="0"/>
                        <a:t>Item</a:t>
                      </a:r>
                    </a:p>
                  </a:txBody>
                  <a:tcPr marL="121920" marR="121920" marT="34290" marB="34290" anchor="ctr"/>
                </a:tc>
                <a:tc>
                  <a:txBody>
                    <a:bodyPr/>
                    <a:lstStyle/>
                    <a:p>
                      <a:pPr algn="ctr"/>
                      <a:r>
                        <a:rPr lang="en-US" sz="2700" dirty="0"/>
                        <a:t>324</a:t>
                      </a:r>
                    </a:p>
                  </a:txBody>
                  <a:tcPr marL="121920" marR="121920" marT="34290" marB="34290" anchor="ctr"/>
                </a:tc>
                <a:tc>
                  <a:txBody>
                    <a:bodyPr/>
                    <a:lstStyle/>
                    <a:p>
                      <a:pPr algn="ctr"/>
                      <a:r>
                        <a:rPr lang="en-US" sz="2700" dirty="0"/>
                        <a:t>325</a:t>
                      </a:r>
                    </a:p>
                  </a:txBody>
                  <a:tcPr marL="121920" marR="121920" marT="34290" marB="34290" anchor="ctr"/>
                </a:tc>
                <a:tc>
                  <a:txBody>
                    <a:bodyPr/>
                    <a:lstStyle/>
                    <a:p>
                      <a:pPr algn="ctr"/>
                      <a:r>
                        <a:rPr lang="en-US" sz="2700" dirty="0"/>
                        <a:t>301</a:t>
                      </a:r>
                    </a:p>
                  </a:txBody>
                  <a:tcPr marL="121920" marR="121920" marT="34290" marB="34290" anchor="ctr"/>
                </a:tc>
                <a:extLst>
                  <a:ext uri="{0D108BD9-81ED-4DB2-BD59-A6C34878D82A}">
                    <a16:rowId xmlns:a16="http://schemas.microsoft.com/office/drawing/2014/main" val="10005"/>
                  </a:ext>
                </a:extLst>
              </a:tr>
              <a:tr h="777125">
                <a:tc>
                  <a:txBody>
                    <a:bodyPr/>
                    <a:lstStyle/>
                    <a:p>
                      <a:r>
                        <a:rPr lang="en-US" sz="2700" dirty="0"/>
                        <a:t>Item</a:t>
                      </a:r>
                    </a:p>
                  </a:txBody>
                  <a:tcPr marL="121920" marR="121920" marT="34290" marB="34290" anchor="ctr"/>
                </a:tc>
                <a:tc>
                  <a:txBody>
                    <a:bodyPr/>
                    <a:lstStyle/>
                    <a:p>
                      <a:pPr algn="ctr"/>
                      <a:r>
                        <a:rPr lang="en-US" sz="2700" dirty="0"/>
                        <a:t>199</a:t>
                      </a:r>
                    </a:p>
                  </a:txBody>
                  <a:tcPr marL="121920" marR="121920" marT="34290" marB="34290" anchor="ctr"/>
                </a:tc>
                <a:tc>
                  <a:txBody>
                    <a:bodyPr/>
                    <a:lstStyle/>
                    <a:p>
                      <a:pPr algn="ctr"/>
                      <a:r>
                        <a:rPr lang="en-US" sz="2700" dirty="0"/>
                        <a:t>137</a:t>
                      </a:r>
                    </a:p>
                  </a:txBody>
                  <a:tcPr marL="121920" marR="121920" marT="34290" marB="34290" anchor="ctr"/>
                </a:tc>
                <a:tc>
                  <a:txBody>
                    <a:bodyPr/>
                    <a:lstStyle/>
                    <a:p>
                      <a:pPr algn="ctr"/>
                      <a:r>
                        <a:rPr lang="en-US" sz="2700" dirty="0"/>
                        <a:t>186</a:t>
                      </a:r>
                    </a:p>
                  </a:txBody>
                  <a:tcPr marL="121920" marR="121920" marT="34290" marB="34290" anchor="ctr"/>
                </a:tc>
                <a:extLst>
                  <a:ext uri="{0D108BD9-81ED-4DB2-BD59-A6C34878D82A}">
                    <a16:rowId xmlns:a16="http://schemas.microsoft.com/office/drawing/2014/main" val="10006"/>
                  </a:ext>
                </a:extLst>
              </a:tr>
            </a:tbl>
          </a:graphicData>
        </a:graphic>
      </p:graphicFrame>
      <p:sp>
        <p:nvSpPr>
          <p:cNvPr id="11" name="Text Box 190"/>
          <p:cNvSpPr txBox="1">
            <a:spLocks noChangeArrowheads="1"/>
          </p:cNvSpPr>
          <p:nvPr/>
        </p:nvSpPr>
        <p:spPr bwMode="auto">
          <a:xfrm>
            <a:off x="1280160" y="14173200"/>
            <a:ext cx="9144000" cy="13572900"/>
          </a:xfrm>
          <a:prstGeom prst="rect">
            <a:avLst/>
          </a:prstGeom>
          <a:solidFill>
            <a:schemeClr val="bg1"/>
          </a:solidFill>
          <a:ln w="12700">
            <a:solidFill>
              <a:schemeClr val="accent1">
                <a:lumMod val="7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b="1" dirty="0">
                <a:latin typeface="+mn-lt"/>
              </a:rPr>
              <a:t>Genigraphics®</a:t>
            </a:r>
            <a:r>
              <a:rPr lang="en-US" sz="3200" dirty="0">
                <a:latin typeface="+mn-lt"/>
              </a:rPr>
              <a:t> has provided this template to assist in preparation of a medical or scientific research poster. The dimensions are set to 36” high by 48” wide and the layout is for use as a Tri-Fold poster. </a:t>
            </a:r>
          </a:p>
          <a:p>
            <a:pPr eaLnBrk="1" hangingPunct="1"/>
            <a:endParaRPr lang="en-US" sz="3200" dirty="0">
              <a:latin typeface="+mn-lt"/>
            </a:endParaRPr>
          </a:p>
          <a:p>
            <a:pPr eaLnBrk="1" hangingPunct="1"/>
            <a:r>
              <a:rPr lang="en-US" sz="3200" dirty="0">
                <a:latin typeface="+mn-lt"/>
              </a:rPr>
              <a:t>The poster is designed to fold at 12” in from the sides so it can be stored or shipped at 36” high by 24” wide. The folds align precisely in between the columns. </a:t>
            </a:r>
          </a:p>
          <a:p>
            <a:pPr eaLnBrk="1" hangingPunct="1"/>
            <a:endParaRPr lang="en-US" sz="3200" dirty="0">
              <a:latin typeface="+mn-lt"/>
            </a:endParaRPr>
          </a:p>
          <a:p>
            <a:pPr eaLnBrk="1" hangingPunct="1"/>
            <a:r>
              <a:rPr lang="en-US" sz="3200" dirty="0">
                <a:latin typeface="+mn-lt"/>
              </a:rPr>
              <a:t>Order your poster from Genigraphics and we will perform a free design review and advise you if we see anything that may be a concern for printing. We’ll even help tidy things up.</a:t>
            </a:r>
          </a:p>
          <a:p>
            <a:pPr eaLnBrk="1" hangingPunct="1"/>
            <a:endParaRPr lang="en-US" sz="3200" dirty="0">
              <a:latin typeface="+mn-lt"/>
            </a:endParaRPr>
          </a:p>
          <a:p>
            <a:pPr eaLnBrk="1" hangingPunct="1"/>
            <a:r>
              <a:rPr lang="en-US" sz="32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p:sp>
        <p:nvSpPr>
          <p:cNvPr id="45" name="Rectangle 44"/>
          <p:cNvSpPr/>
          <p:nvPr/>
        </p:nvSpPr>
        <p:spPr>
          <a:xfrm>
            <a:off x="11521440" y="13487400"/>
            <a:ext cx="20848320" cy="685800"/>
          </a:xfrm>
          <a:prstGeom prst="rect">
            <a:avLst/>
          </a:prstGeom>
          <a:solidFill>
            <a:srgbClr val="00B050"/>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Results</a:t>
            </a:r>
          </a:p>
        </p:txBody>
      </p:sp>
      <p:pic>
        <p:nvPicPr>
          <p:cNvPr id="49" name="Picture 178" descr="Picture1"/>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215910" y="8458138"/>
            <a:ext cx="4114800" cy="2848707"/>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6388110" y="8458200"/>
            <a:ext cx="4114800" cy="284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20172373" y="11513095"/>
            <a:ext cx="3847824" cy="438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68" tIns="34284" rIns="68568" bIns="3428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1.</a:t>
            </a:r>
            <a:r>
              <a:rPr lang="en-US" sz="2400" dirty="0">
                <a:latin typeface="Calibri" pitchFamily="34" charset="0"/>
              </a:rPr>
              <a:t> Label in 24pt Calibri.</a:t>
            </a:r>
          </a:p>
        </p:txBody>
      </p:sp>
      <p:sp>
        <p:nvSpPr>
          <p:cNvPr id="52" name="Text Box 181"/>
          <p:cNvSpPr txBox="1">
            <a:spLocks noChangeArrowheads="1"/>
          </p:cNvSpPr>
          <p:nvPr/>
        </p:nvSpPr>
        <p:spPr bwMode="auto">
          <a:xfrm>
            <a:off x="26344571" y="11513095"/>
            <a:ext cx="3847824" cy="438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68" tIns="34284" rIns="68568" bIns="3428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2.</a:t>
            </a:r>
            <a:r>
              <a:rPr lang="en-US" sz="2400" dirty="0">
                <a:latin typeface="Calibri" pitchFamily="34" charset="0"/>
              </a:rPr>
              <a:t> Label in 24pt Calibri.</a:t>
            </a:r>
          </a:p>
        </p:txBody>
      </p:sp>
      <p:sp>
        <p:nvSpPr>
          <p:cNvPr id="53" name="Text Box 180"/>
          <p:cNvSpPr txBox="1">
            <a:spLocks noChangeArrowheads="1"/>
          </p:cNvSpPr>
          <p:nvPr/>
        </p:nvSpPr>
        <p:spPr bwMode="auto">
          <a:xfrm>
            <a:off x="11521440" y="22067536"/>
            <a:ext cx="3736640" cy="438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68" tIns="34284" rIns="68568" bIns="3428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Table 1.</a:t>
            </a:r>
            <a:r>
              <a:rPr lang="en-US" sz="2400" dirty="0">
                <a:latin typeface="Calibri" pitchFamily="34" charset="0"/>
              </a:rPr>
              <a:t> Label in 24pt Calibri.</a:t>
            </a:r>
          </a:p>
        </p:txBody>
      </p:sp>
      <p:graphicFrame>
        <p:nvGraphicFramePr>
          <p:cNvPr id="3" name="Chart 2"/>
          <p:cNvGraphicFramePr/>
          <p:nvPr>
            <p:extLst>
              <p:ext uri="{D42A27DB-BD31-4B8C-83A1-F6EECF244321}">
                <p14:modId xmlns:p14="http://schemas.microsoft.com/office/powerpoint/2010/main" val="2880648098"/>
              </p:ext>
            </p:extLst>
          </p:nvPr>
        </p:nvGraphicFramePr>
        <p:xfrm>
          <a:off x="22402800" y="22707600"/>
          <a:ext cx="9921240" cy="5410200"/>
        </p:xfrm>
        <a:graphic>
          <a:graphicData uri="http://schemas.openxmlformats.org/drawingml/2006/chart">
            <c:chart xmlns:c="http://schemas.openxmlformats.org/drawingml/2006/chart" xmlns:r="http://schemas.openxmlformats.org/officeDocument/2006/relationships" r:id="rId4"/>
          </a:graphicData>
        </a:graphic>
      </p:graphicFrame>
      <p:sp>
        <p:nvSpPr>
          <p:cNvPr id="37" name="Text Box 180"/>
          <p:cNvSpPr txBox="1">
            <a:spLocks noChangeArrowheads="1"/>
          </p:cNvSpPr>
          <p:nvPr/>
        </p:nvSpPr>
        <p:spPr bwMode="auto">
          <a:xfrm>
            <a:off x="22402800" y="22067536"/>
            <a:ext cx="3756709" cy="438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68" tIns="34284" rIns="68568" bIns="3428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Chart 1.</a:t>
            </a:r>
            <a:r>
              <a:rPr lang="en-US" sz="2400" dirty="0">
                <a:latin typeface="Calibri" pitchFamily="34" charset="0"/>
              </a:rPr>
              <a:t> Label in 24pt Calibri.</a:t>
            </a:r>
          </a:p>
        </p:txBody>
      </p:sp>
      <p:sp>
        <p:nvSpPr>
          <p:cNvPr id="38" name="TextBox 37"/>
          <p:cNvSpPr txBox="1"/>
          <p:nvPr/>
        </p:nvSpPr>
        <p:spPr>
          <a:xfrm>
            <a:off x="33284160" y="30038039"/>
            <a:ext cx="9144000" cy="2223674"/>
          </a:xfrm>
          <a:prstGeom prst="rect">
            <a:avLst/>
          </a:prstGeom>
          <a:noFill/>
        </p:spPr>
        <p:txBody>
          <a:bodyPr wrap="square" lIns="91440" tIns="91440" rIns="91440" bIns="91440" rtlCol="0">
            <a:normAutofit/>
          </a:bodyPr>
          <a:lstStyle/>
          <a:p>
            <a:pPr algn="ctr"/>
            <a:r>
              <a:rPr lang="en-US" sz="2800" dirty="0"/>
              <a:t>Acknowledgements text goes here.</a:t>
            </a:r>
          </a:p>
        </p:txBody>
      </p:sp>
      <p:sp>
        <p:nvSpPr>
          <p:cNvPr id="39" name="TextBox 38"/>
          <p:cNvSpPr txBox="1"/>
          <p:nvPr/>
        </p:nvSpPr>
        <p:spPr>
          <a:xfrm>
            <a:off x="33284160" y="29146502"/>
            <a:ext cx="9144000" cy="746346"/>
          </a:xfrm>
          <a:prstGeom prst="rect">
            <a:avLst/>
          </a:prstGeom>
          <a:noFill/>
        </p:spPr>
        <p:txBody>
          <a:bodyPr wrap="none" lIns="68568" tIns="34284" rIns="68568" bIns="34284" rtlCol="0">
            <a:noAutofit/>
          </a:bodyPr>
          <a:lstStyle/>
          <a:p>
            <a:pPr algn="ctr"/>
            <a:r>
              <a:rPr lang="en-US" sz="4400" b="1" dirty="0"/>
              <a:t>Acknowledgements</a:t>
            </a:r>
          </a:p>
        </p:txBody>
      </p:sp>
      <p:sp>
        <p:nvSpPr>
          <p:cNvPr id="40" name="Text Box 193"/>
          <p:cNvSpPr txBox="1">
            <a:spLocks noChangeArrowheads="1"/>
          </p:cNvSpPr>
          <p:nvPr/>
        </p:nvSpPr>
        <p:spPr bwMode="auto">
          <a:xfrm>
            <a:off x="33467040" y="24323040"/>
            <a:ext cx="9144000" cy="3231607"/>
          </a:xfrm>
          <a:prstGeom prst="rect">
            <a:avLst/>
          </a:prstGeom>
          <a:solidFill>
            <a:schemeClr val="bg1"/>
          </a:solidFill>
          <a:ln w="12700">
            <a:solidFill>
              <a:schemeClr val="accent1">
                <a:lumMod val="7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Future Directions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is Calibri 32pt and is easily read up to 5 feet away on a 36x48 poster.</a:t>
            </a:r>
          </a:p>
        </p:txBody>
      </p:sp>
      <p:sp>
        <p:nvSpPr>
          <p:cNvPr id="41" name="Rectangle 40"/>
          <p:cNvSpPr/>
          <p:nvPr/>
        </p:nvSpPr>
        <p:spPr>
          <a:xfrm>
            <a:off x="33467040" y="23637240"/>
            <a:ext cx="9144000" cy="685800"/>
          </a:xfrm>
          <a:prstGeom prst="rect">
            <a:avLst/>
          </a:prstGeom>
          <a:solidFill>
            <a:srgbClr val="00B050"/>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Future Directions</a:t>
            </a:r>
          </a:p>
        </p:txBody>
      </p:sp>
    </p:spTree>
    <p:extLst>
      <p:ext uri="{BB962C8B-B14F-4D97-AF65-F5344CB8AC3E}">
        <p14:creationId xmlns:p14="http://schemas.microsoft.com/office/powerpoint/2010/main" val="2251251862"/>
      </p:ext>
    </p:extLst>
  </p:cSld>
  <p:clrMapOvr>
    <a:masterClrMapping/>
  </p:clrMapOvr>
</p:sld>
</file>

<file path=ppt/theme/theme1.xml><?xml version="1.0" encoding="utf-8"?>
<a:theme xmlns:a="http://schemas.openxmlformats.org/drawingml/2006/main" name="Office The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2821</TotalTime>
  <Words>980</Words>
  <Application>Microsoft Office PowerPoint</Application>
  <PresentationFormat>Custom</PresentationFormat>
  <Paragraphs>105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36x48 Tri-Fold</dc:title>
  <dc:creator>Jay Larson</dc:creator>
  <dc:description>Quality poster printing
www.genigraphics.com
1-800-790-4001</dc:description>
  <cp:lastModifiedBy>BIR BAHADUR THAPA</cp:lastModifiedBy>
  <cp:revision>100</cp:revision>
  <cp:lastPrinted>2013-02-12T02:21:55Z</cp:lastPrinted>
  <dcterms:created xsi:type="dcterms:W3CDTF">2013-02-10T21:14:48Z</dcterms:created>
  <dcterms:modified xsi:type="dcterms:W3CDTF">2023-02-17T11:15:41Z</dcterms:modified>
</cp:coreProperties>
</file>