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1148000" cy="19202400"/>
  <p:notesSz cx="6858000" cy="9144000"/>
  <p:defaultText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29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62" autoAdjust="0"/>
    <p:restoredTop sz="94676" autoAdjust="0"/>
  </p:normalViewPr>
  <p:slideViewPr>
    <p:cSldViewPr>
      <p:cViewPr varScale="1">
        <p:scale>
          <a:sx n="25" d="100"/>
          <a:sy n="25" d="100"/>
        </p:scale>
        <p:origin x="378" y="36"/>
      </p:cViewPr>
      <p:guideLst>
        <p:guide orient="horz" pos="6048"/>
        <p:guide pos="129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8D2-40DA-955B-936290C52544}"/>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8D2-40DA-955B-936290C52544}"/>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B8D2-40DA-955B-936290C52544}"/>
            </c:ext>
          </c:extLst>
        </c:ser>
        <c:dLbls>
          <c:showLegendKey val="0"/>
          <c:showVal val="0"/>
          <c:showCatName val="0"/>
          <c:showSerName val="0"/>
          <c:showPercent val="0"/>
          <c:showBubbleSize val="0"/>
        </c:dLbls>
        <c:gapWidth val="150"/>
        <c:axId val="93801088"/>
        <c:axId val="93802880"/>
      </c:barChart>
      <c:catAx>
        <c:axId val="93801088"/>
        <c:scaling>
          <c:orientation val="minMax"/>
        </c:scaling>
        <c:delete val="0"/>
        <c:axPos val="b"/>
        <c:numFmt formatCode="General" sourceLinked="0"/>
        <c:majorTickMark val="out"/>
        <c:minorTickMark val="none"/>
        <c:tickLblPos val="nextTo"/>
        <c:crossAx val="93802880"/>
        <c:crosses val="autoZero"/>
        <c:auto val="1"/>
        <c:lblAlgn val="ctr"/>
        <c:lblOffset val="100"/>
        <c:noMultiLvlLbl val="0"/>
      </c:catAx>
      <c:valAx>
        <c:axId val="93802880"/>
        <c:scaling>
          <c:orientation val="minMax"/>
        </c:scaling>
        <c:delete val="0"/>
        <c:axPos val="l"/>
        <c:majorGridlines>
          <c:spPr>
            <a:ln w="9525"/>
          </c:spPr>
        </c:majorGridlines>
        <c:numFmt formatCode="General" sourceLinked="1"/>
        <c:majorTickMark val="out"/>
        <c:minorTickMark val="none"/>
        <c:tickLblPos val="nextTo"/>
        <c:crossAx val="9380108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0683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7772399" y="457200"/>
            <a:ext cx="32918400" cy="1828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343"/>
          </a:p>
        </p:txBody>
      </p:sp>
      <p:sp>
        <p:nvSpPr>
          <p:cNvPr id="9" name="Rectangle 8"/>
          <p:cNvSpPr/>
          <p:nvPr userDrawn="1"/>
        </p:nvSpPr>
        <p:spPr>
          <a:xfrm>
            <a:off x="457200" y="457200"/>
            <a:ext cx="6858000" cy="1828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343"/>
          </a:p>
        </p:txBody>
      </p:sp>
      <p:pic>
        <p:nvPicPr>
          <p:cNvPr id="2" name="Picture 1"/>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35393365" y="18897600"/>
            <a:ext cx="5297435" cy="185928"/>
          </a:xfrm>
          <a:prstGeom prst="rect">
            <a:avLst/>
          </a:prstGeom>
        </p:spPr>
      </p:pic>
      <p:pic>
        <p:nvPicPr>
          <p:cNvPr id="5" name="Picture 4">
            <a:extLst>
              <a:ext uri="{FF2B5EF4-FFF2-40B4-BE49-F238E27FC236}">
                <a16:creationId xmlns:a16="http://schemas.microsoft.com/office/drawing/2014/main" id="{B6C02A75-B7DC-43F5-B34C-E4D54AC837D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62000" y="713888"/>
            <a:ext cx="6269736" cy="2646091"/>
          </a:xfrm>
          <a:prstGeom prst="rect">
            <a:avLst/>
          </a:prstGeom>
        </p:spPr>
      </p:pic>
    </p:spTree>
    <p:extLst>
      <p:ext uri="{BB962C8B-B14F-4D97-AF65-F5344CB8AC3E}">
        <p14:creationId xmlns:p14="http://schemas.microsoft.com/office/powerpoint/2010/main" val="3051980221"/>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2194731" rtl="0" eaLnBrk="1" latinLnBrk="0" hangingPunct="1">
        <a:spcBef>
          <a:spcPct val="0"/>
        </a:spcBef>
        <a:buNone/>
        <a:defRPr sz="10548" kern="1200">
          <a:solidFill>
            <a:schemeClr val="tx1"/>
          </a:solidFill>
          <a:latin typeface="+mj-lt"/>
          <a:ea typeface="+mj-ea"/>
          <a:cs typeface="+mj-cs"/>
        </a:defRPr>
      </a:lvl1pPr>
    </p:titleStyle>
    <p:bodyStyle>
      <a:lvl1pPr marL="823025" indent="-823025" algn="l" defTabSz="2194731" rtl="0" eaLnBrk="1" latinLnBrk="0" hangingPunct="1">
        <a:spcBef>
          <a:spcPct val="20000"/>
        </a:spcBef>
        <a:buFont typeface="Arial" panose="020B0604020202020204" pitchFamily="34" charset="0"/>
        <a:buChar char="•"/>
        <a:defRPr sz="7685" kern="1200">
          <a:solidFill>
            <a:schemeClr val="tx1"/>
          </a:solidFill>
          <a:latin typeface="+mn-lt"/>
          <a:ea typeface="+mn-ea"/>
          <a:cs typeface="+mn-cs"/>
        </a:defRPr>
      </a:lvl1pPr>
      <a:lvl2pPr marL="1783220" indent="-685854" algn="l" defTabSz="2194731" rtl="0" eaLnBrk="1" latinLnBrk="0" hangingPunct="1">
        <a:spcBef>
          <a:spcPct val="20000"/>
        </a:spcBef>
        <a:buFont typeface="Arial" panose="020B0604020202020204" pitchFamily="34" charset="0"/>
        <a:buChar char="–"/>
        <a:defRPr sz="6730" kern="1200">
          <a:solidFill>
            <a:schemeClr val="tx1"/>
          </a:solidFill>
          <a:latin typeface="+mn-lt"/>
          <a:ea typeface="+mn-ea"/>
          <a:cs typeface="+mn-cs"/>
        </a:defRPr>
      </a:lvl2pPr>
      <a:lvl3pPr marL="2743414" indent="-548683" algn="l" defTabSz="2194731" rtl="0" eaLnBrk="1" latinLnBrk="0" hangingPunct="1">
        <a:spcBef>
          <a:spcPct val="20000"/>
        </a:spcBef>
        <a:buFont typeface="Arial" panose="020B0604020202020204" pitchFamily="34" charset="0"/>
        <a:buChar char="•"/>
        <a:defRPr sz="5775" kern="1200">
          <a:solidFill>
            <a:schemeClr val="tx1"/>
          </a:solidFill>
          <a:latin typeface="+mn-lt"/>
          <a:ea typeface="+mn-ea"/>
          <a:cs typeface="+mn-cs"/>
        </a:defRPr>
      </a:lvl3pPr>
      <a:lvl4pPr marL="3840779"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4pPr>
      <a:lvl5pPr marL="4938145"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5pPr>
      <a:lvl6pPr marL="6035510"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6pPr>
      <a:lvl7pPr marL="7132876"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7pPr>
      <a:lvl8pPr marL="8230242"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8pPr>
      <a:lvl9pPr marL="9327608"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9pPr>
    </p:bodyStyle>
    <p:otherStyle>
      <a:defPPr>
        <a:defRPr lang="en-US"/>
      </a:defPPr>
      <a:lvl1pPr marL="0" algn="l" defTabSz="2194731" rtl="0" eaLnBrk="1" latinLnBrk="0" hangingPunct="1">
        <a:defRPr sz="4343" kern="1200">
          <a:solidFill>
            <a:schemeClr val="tx1"/>
          </a:solidFill>
          <a:latin typeface="+mn-lt"/>
          <a:ea typeface="+mn-ea"/>
          <a:cs typeface="+mn-cs"/>
        </a:defRPr>
      </a:lvl1pPr>
      <a:lvl2pPr marL="1097366" algn="l" defTabSz="2194731" rtl="0" eaLnBrk="1" latinLnBrk="0" hangingPunct="1">
        <a:defRPr sz="4343" kern="1200">
          <a:solidFill>
            <a:schemeClr val="tx1"/>
          </a:solidFill>
          <a:latin typeface="+mn-lt"/>
          <a:ea typeface="+mn-ea"/>
          <a:cs typeface="+mn-cs"/>
        </a:defRPr>
      </a:lvl2pPr>
      <a:lvl3pPr marL="2194731" algn="l" defTabSz="2194731" rtl="0" eaLnBrk="1" latinLnBrk="0" hangingPunct="1">
        <a:defRPr sz="4343" kern="1200">
          <a:solidFill>
            <a:schemeClr val="tx1"/>
          </a:solidFill>
          <a:latin typeface="+mn-lt"/>
          <a:ea typeface="+mn-ea"/>
          <a:cs typeface="+mn-cs"/>
        </a:defRPr>
      </a:lvl3pPr>
      <a:lvl4pPr marL="3292098" algn="l" defTabSz="2194731" rtl="0" eaLnBrk="1" latinLnBrk="0" hangingPunct="1">
        <a:defRPr sz="4343" kern="1200">
          <a:solidFill>
            <a:schemeClr val="tx1"/>
          </a:solidFill>
          <a:latin typeface="+mn-lt"/>
          <a:ea typeface="+mn-ea"/>
          <a:cs typeface="+mn-cs"/>
        </a:defRPr>
      </a:lvl4pPr>
      <a:lvl5pPr marL="4389463" algn="l" defTabSz="2194731" rtl="0" eaLnBrk="1" latinLnBrk="0" hangingPunct="1">
        <a:defRPr sz="4343" kern="1200">
          <a:solidFill>
            <a:schemeClr val="tx1"/>
          </a:solidFill>
          <a:latin typeface="+mn-lt"/>
          <a:ea typeface="+mn-ea"/>
          <a:cs typeface="+mn-cs"/>
        </a:defRPr>
      </a:lvl5pPr>
      <a:lvl6pPr marL="5486828" algn="l" defTabSz="2194731" rtl="0" eaLnBrk="1" latinLnBrk="0" hangingPunct="1">
        <a:defRPr sz="4343" kern="1200">
          <a:solidFill>
            <a:schemeClr val="tx1"/>
          </a:solidFill>
          <a:latin typeface="+mn-lt"/>
          <a:ea typeface="+mn-ea"/>
          <a:cs typeface="+mn-cs"/>
        </a:defRPr>
      </a:lvl6pPr>
      <a:lvl7pPr marL="6584194" algn="l" defTabSz="2194731" rtl="0" eaLnBrk="1" latinLnBrk="0" hangingPunct="1">
        <a:defRPr sz="4343" kern="1200">
          <a:solidFill>
            <a:schemeClr val="tx1"/>
          </a:solidFill>
          <a:latin typeface="+mn-lt"/>
          <a:ea typeface="+mn-ea"/>
          <a:cs typeface="+mn-cs"/>
        </a:defRPr>
      </a:lvl7pPr>
      <a:lvl8pPr marL="7681559" algn="l" defTabSz="2194731" rtl="0" eaLnBrk="1" latinLnBrk="0" hangingPunct="1">
        <a:defRPr sz="4343" kern="1200">
          <a:solidFill>
            <a:schemeClr val="tx1"/>
          </a:solidFill>
          <a:latin typeface="+mn-lt"/>
          <a:ea typeface="+mn-ea"/>
          <a:cs typeface="+mn-cs"/>
        </a:defRPr>
      </a:lvl8pPr>
      <a:lvl9pPr marL="8778924" algn="l" defTabSz="2194731" rtl="0" eaLnBrk="1" latinLnBrk="0" hangingPunct="1">
        <a:defRPr sz="43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 Box 82"/>
          <p:cNvSpPr txBox="1">
            <a:spLocks noChangeArrowheads="1"/>
          </p:cNvSpPr>
          <p:nvPr/>
        </p:nvSpPr>
        <p:spPr bwMode="auto">
          <a:xfrm>
            <a:off x="8229600" y="914400"/>
            <a:ext cx="82296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INTRODUCTION</a:t>
            </a:r>
          </a:p>
        </p:txBody>
      </p:sp>
      <p:sp>
        <p:nvSpPr>
          <p:cNvPr id="61" name="Text Box 83"/>
          <p:cNvSpPr txBox="1">
            <a:spLocks noChangeArrowheads="1"/>
          </p:cNvSpPr>
          <p:nvPr/>
        </p:nvSpPr>
        <p:spPr bwMode="auto">
          <a:xfrm>
            <a:off x="8229600" y="11887200"/>
            <a:ext cx="82296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METHODS AND MATERIALS</a:t>
            </a:r>
          </a:p>
        </p:txBody>
      </p:sp>
      <p:sp>
        <p:nvSpPr>
          <p:cNvPr id="62" name="Text Box 85"/>
          <p:cNvSpPr txBox="1">
            <a:spLocks noChangeArrowheads="1"/>
          </p:cNvSpPr>
          <p:nvPr/>
        </p:nvSpPr>
        <p:spPr bwMode="auto">
          <a:xfrm>
            <a:off x="32004000" y="7315200"/>
            <a:ext cx="82296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CONCLUSIONS</a:t>
            </a:r>
          </a:p>
        </p:txBody>
      </p:sp>
      <p:sp>
        <p:nvSpPr>
          <p:cNvPr id="63" name="Text Box 86"/>
          <p:cNvSpPr txBox="1">
            <a:spLocks noChangeArrowheads="1"/>
          </p:cNvSpPr>
          <p:nvPr/>
        </p:nvSpPr>
        <p:spPr bwMode="auto">
          <a:xfrm>
            <a:off x="32004000" y="914400"/>
            <a:ext cx="82296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DISCUSSION</a:t>
            </a:r>
          </a:p>
        </p:txBody>
      </p:sp>
      <p:sp>
        <p:nvSpPr>
          <p:cNvPr id="64" name="Text Box 87"/>
          <p:cNvSpPr txBox="1">
            <a:spLocks noChangeArrowheads="1"/>
          </p:cNvSpPr>
          <p:nvPr/>
        </p:nvSpPr>
        <p:spPr bwMode="auto">
          <a:xfrm>
            <a:off x="17145000" y="914400"/>
            <a:ext cx="141732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RESULTS</a:t>
            </a:r>
          </a:p>
        </p:txBody>
      </p:sp>
      <p:sp>
        <p:nvSpPr>
          <p:cNvPr id="65" name="Text Box 88"/>
          <p:cNvSpPr txBox="1">
            <a:spLocks noChangeArrowheads="1"/>
          </p:cNvSpPr>
          <p:nvPr/>
        </p:nvSpPr>
        <p:spPr bwMode="auto">
          <a:xfrm>
            <a:off x="32004000" y="13898880"/>
            <a:ext cx="8229600" cy="731520"/>
          </a:xfrm>
          <a:prstGeom prst="rect">
            <a:avLst/>
          </a:prstGeom>
          <a:solidFill>
            <a:srgbClr val="00B050"/>
          </a:solidFill>
          <a:ln>
            <a:noFill/>
          </a:ln>
          <a:effec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solidFill>
                  <a:schemeClr val="bg1"/>
                </a:solidFill>
                <a:latin typeface="Georgia" panose="02040502050405020303" pitchFamily="18" charset="0"/>
              </a:rPr>
              <a:t>REFERENCES</a:t>
            </a:r>
          </a:p>
        </p:txBody>
      </p:sp>
      <p:sp>
        <p:nvSpPr>
          <p:cNvPr id="76" name="Text Box 147"/>
          <p:cNvSpPr txBox="1">
            <a:spLocks noChangeArrowheads="1"/>
          </p:cNvSpPr>
          <p:nvPr/>
        </p:nvSpPr>
        <p:spPr bwMode="auto">
          <a:xfrm>
            <a:off x="32004000" y="16459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Discussion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p:sp>
        <p:nvSpPr>
          <p:cNvPr id="77" name="Text Box 148"/>
          <p:cNvSpPr txBox="1">
            <a:spLocks noChangeArrowheads="1"/>
          </p:cNvSpPr>
          <p:nvPr/>
        </p:nvSpPr>
        <p:spPr bwMode="auto">
          <a:xfrm>
            <a:off x="8229600" y="126187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Methods and Materials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p:sp>
        <p:nvSpPr>
          <p:cNvPr id="78" name="Text Box 149"/>
          <p:cNvSpPr txBox="1">
            <a:spLocks noChangeArrowheads="1"/>
          </p:cNvSpPr>
          <p:nvPr/>
        </p:nvSpPr>
        <p:spPr bwMode="auto">
          <a:xfrm>
            <a:off x="32004000" y="8046720"/>
            <a:ext cx="8229600" cy="5355312"/>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Conclusions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a:p>
            <a:pPr eaLnBrk="1" hangingPunct="1"/>
            <a:endParaRPr lang="en-US" sz="2400" dirty="0">
              <a:latin typeface="Calibri" pitchFamily="34" charset="0"/>
            </a:endParaRPr>
          </a:p>
          <a:p>
            <a:pPr eaLnBrk="1" hangingPunct="1"/>
            <a:r>
              <a:rPr lang="en-US" sz="2400" dirty="0">
                <a:latin typeface="Calibri" pitchFamily="34" charset="0"/>
              </a:rPr>
              <a:t>Zoom out to 200% to preview what this will look like on your printed poster.</a:t>
            </a:r>
          </a:p>
        </p:txBody>
      </p:sp>
      <mc:AlternateContent xmlns:mc="http://schemas.openxmlformats.org/markup-compatibility/2006" xmlns:a14="http://schemas.microsoft.com/office/drawing/2010/main">
        <mc:Choice Requires="a14">
          <p:sp>
            <p:nvSpPr>
              <p:cNvPr id="79" name="Text Box 150"/>
              <p:cNvSpPr txBox="1">
                <a:spLocks noChangeArrowheads="1"/>
              </p:cNvSpPr>
              <p:nvPr/>
            </p:nvSpPr>
            <p:spPr bwMode="auto">
              <a:xfrm>
                <a:off x="8229600" y="1645920"/>
                <a:ext cx="8229600" cy="10181633"/>
              </a:xfrm>
              <a:prstGeom prst="rect">
                <a:avLst/>
              </a:prstGeom>
              <a:noFill/>
              <a:ln>
                <a:noFill/>
              </a:ln>
              <a:effectLst/>
            </p:spPr>
            <p:txBody>
              <a:bodyPr lIns="91440" tIns="91440" rIns="91440" bIns="91440">
                <a:spAutoFit/>
              </a:bodyPr>
              <a:lstStyle/>
              <a:p>
                <a:pPr eaLnBrk="1" hangingPunct="1"/>
                <a:r>
                  <a:rPr lang="en-US" sz="2400" b="1" dirty="0">
                    <a:latin typeface="Calibri" pitchFamily="34" charset="0"/>
                  </a:rPr>
                  <a:t>Genigraphics®</a:t>
                </a:r>
                <a:r>
                  <a:rPr lang="en-US" sz="2400" dirty="0">
                    <a:latin typeface="Calibri" pitchFamily="34" charset="0"/>
                  </a:rPr>
                  <a:t> has provided this template to assist in preparation of a medical or scientific research poster. The dimensions are set to 21” high by 45” wide (half scale) for printing at 200% to produce a 42” high by 90” wide poster. Prints can be scaled up or down in size to any dimension with a 7:15 aspect ratio. For example, if you order a 35” x 75” poster using this template, we will print the file at 166.6% of its original size. </a:t>
                </a:r>
                <a:r>
                  <a:rPr lang="en-US" sz="2400" b="1" dirty="0">
                    <a:latin typeface="Calibri" pitchFamily="34" charset="0"/>
                  </a:rPr>
                  <a:t>The most critical factor is that your template and poster dimensions must be proportional:</a:t>
                </a:r>
              </a:p>
              <a:p>
                <a:pPr eaLnBrk="1" hangingPunct="1"/>
                <a:endParaRPr lang="en-US" sz="2400" b="1" dirty="0">
                  <a:latin typeface="Calibri" pitchFamily="34" charset="0"/>
                </a:endParaRPr>
              </a:p>
              <a:p>
                <a:pPr eaLnBrk="1" hangingPunct="1"/>
                <a14:m>
                  <m:oMathPara xmlns:m="http://schemas.openxmlformats.org/officeDocument/2006/math">
                    <m:oMathParaPr>
                      <m:jc m:val="centerGroup"/>
                    </m:oMathParaPr>
                    <m:oMath xmlns:m="http://schemas.openxmlformats.org/officeDocument/2006/math">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𝒕𝒆𝒎𝒑𝒍𝒂𝒕𝒆</m:t>
                              </m:r>
                              <m:r>
                                <a:rPr lang="en-US" sz="2400" b="1" i="1">
                                  <a:latin typeface="Cambria Math"/>
                                </a:rPr>
                                <m:t> </m:t>
                              </m:r>
                              <m:r>
                                <a:rPr lang="en-US" sz="2400" b="1" i="1">
                                  <a:latin typeface="Cambria Math"/>
                                </a:rPr>
                                <m:t>𝒉𝒆𝒊𝒈𝒉𝒕</m:t>
                              </m:r>
                            </m:num>
                            <m:den>
                              <m:r>
                                <a:rPr lang="en-US" sz="2400" b="1" i="1">
                                  <a:latin typeface="Cambria Math"/>
                                </a:rPr>
                                <m:t>𝒕𝒆𝒎𝒑𝒍𝒂𝒕𝒆</m:t>
                              </m:r>
                              <m:r>
                                <a:rPr lang="en-US" sz="2400" b="1" i="1">
                                  <a:latin typeface="Cambria Math"/>
                                </a:rPr>
                                <m:t> </m:t>
                              </m:r>
                              <m:r>
                                <a:rPr lang="en-US" sz="2400" b="1" i="1">
                                  <a:latin typeface="Cambria Math"/>
                                </a:rPr>
                                <m:t>𝒘𝒊𝒅𝒕𝒉</m:t>
                              </m:r>
                            </m:den>
                          </m:f>
                        </m:e>
                      </m:box>
                      <m:r>
                        <a:rPr lang="en-US" sz="2400" b="1" i="1">
                          <a:latin typeface="Cambria Math"/>
                        </a:rPr>
                        <m:t> = </m:t>
                      </m:r>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𝒉𝒆𝒊𝒈𝒉𝒕</m:t>
                              </m:r>
                            </m:num>
                            <m:den>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𝒘𝒊𝒅𝒕𝒉</m:t>
                              </m:r>
                            </m:den>
                          </m:f>
                        </m:e>
                      </m:box>
                    </m:oMath>
                  </m:oMathPara>
                </a14:m>
                <a:endParaRPr lang="en-US" sz="2400" b="1" dirty="0">
                  <a:latin typeface="Calibri" pitchFamily="34" charset="0"/>
                </a:endParaRPr>
              </a:p>
              <a:p>
                <a:pPr eaLnBrk="1" hangingPunct="1"/>
                <a:endParaRPr lang="en-US" sz="2400" dirty="0">
                  <a:latin typeface="Calibri" pitchFamily="34" charset="0"/>
                </a:endParaRPr>
              </a:p>
              <a:p>
                <a:pPr eaLnBrk="1" hangingPunct="1"/>
                <a:r>
                  <a:rPr lang="en-US" sz="2400" dirty="0">
                    <a:latin typeface="Calibri" pitchFamily="34" charset="0"/>
                  </a:rPr>
                  <a:t>Order your poster from Genigraphics and we will perform a free design review and advise you if we see anything that may be a concern for printing. We’ll even help tidy things up.</a:t>
                </a:r>
              </a:p>
              <a:p>
                <a:pPr eaLnBrk="1" hangingPunct="1"/>
                <a:endParaRPr lang="en-US" sz="2400" dirty="0">
                  <a:latin typeface="Calibri" pitchFamily="34" charset="0"/>
                </a:endParaRPr>
              </a:p>
              <a:p>
                <a:pPr eaLnBrk="1" hangingPunct="1"/>
                <a:r>
                  <a:rPr lang="en-US" sz="2400" dirty="0">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79" name="Text Box 150"/>
              <p:cNvSpPr txBox="1">
                <a:spLocks noRot="1" noChangeAspect="1" noMove="1" noResize="1" noEditPoints="1" noAdjustHandles="1" noChangeArrowheads="1" noChangeShapeType="1" noTextEdit="1"/>
              </p:cNvSpPr>
              <p:nvPr/>
            </p:nvSpPr>
            <p:spPr bwMode="auto">
              <a:xfrm>
                <a:off x="8229600" y="1645920"/>
                <a:ext cx="8229600" cy="10181633"/>
              </a:xfrm>
              <a:prstGeom prst="rect">
                <a:avLst/>
              </a:prstGeom>
              <a:blipFill>
                <a:blip r:embed="rId2"/>
                <a:stretch>
                  <a:fillRect l="-1111" r="-1333"/>
                </a:stretch>
              </a:blipFill>
              <a:ln>
                <a:noFill/>
              </a:ln>
              <a:effectLst/>
            </p:spPr>
            <p:txBody>
              <a:bodyPr/>
              <a:lstStyle/>
              <a:p>
                <a:r>
                  <a:rPr lang="en-US">
                    <a:noFill/>
                  </a:rPr>
                  <a:t> </a:t>
                </a:r>
              </a:p>
            </p:txBody>
          </p:sp>
        </mc:Fallback>
      </mc:AlternateContent>
      <p:sp>
        <p:nvSpPr>
          <p:cNvPr id="80" name="Text Box 151"/>
          <p:cNvSpPr txBox="1">
            <a:spLocks noChangeArrowheads="1"/>
          </p:cNvSpPr>
          <p:nvPr/>
        </p:nvSpPr>
        <p:spPr bwMode="auto">
          <a:xfrm>
            <a:off x="32004000" y="14630400"/>
            <a:ext cx="8229600" cy="2769989"/>
          </a:xfrm>
          <a:prstGeom prst="rect">
            <a:avLst/>
          </a:prstGeom>
          <a:noFill/>
          <a:ln>
            <a:noFill/>
          </a:ln>
          <a:effectLst/>
        </p:spPr>
        <p:txBody>
          <a:bodyPr lIns="91440" tIns="91440" rIns="91440" bIns="9144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ts val="1200"/>
              </a:spcAft>
              <a:buFontTx/>
              <a:buAutoNum type="arabicPeriod"/>
            </a:pPr>
            <a:r>
              <a:rPr lang="en-US" sz="2400" dirty="0">
                <a:latin typeface="Calibri" pitchFamily="34" charset="0"/>
              </a:rPr>
              <a:t>Click here to insert your References. Type it in or copy and paste from your Word document or other source.</a:t>
            </a:r>
          </a:p>
          <a:p>
            <a:pPr>
              <a:spcAft>
                <a:spcPts val="1200"/>
              </a:spcAft>
              <a:buFontTx/>
              <a:buAutoNum type="arabicPeriod"/>
            </a:pPr>
            <a:r>
              <a:rPr lang="en-US" sz="2400" dirty="0">
                <a:latin typeface="Calibri" pitchFamily="34" charset="0"/>
              </a:rPr>
              <a:t>This text is Calibri 24pt (48pt at a 200% print size) and is easily read up to 6 feet away on a 42x90 poster.</a:t>
            </a:r>
          </a:p>
          <a:p>
            <a:pPr>
              <a:spcAft>
                <a:spcPts val="1200"/>
              </a:spcAft>
              <a:buFontTx/>
              <a:buAutoNum type="arabicPeriod"/>
            </a:pPr>
            <a:r>
              <a:rPr lang="en-US" sz="2400" dirty="0">
                <a:latin typeface="Calibri" pitchFamily="34" charset="0"/>
              </a:rPr>
              <a:t>The line spacing is set to add one-half of a line height after each entry. Select ‘Format, Line Spacing’ to adjust this setting.</a:t>
            </a:r>
          </a:p>
        </p:txBody>
      </p:sp>
      <p:sp>
        <p:nvSpPr>
          <p:cNvPr id="81" name="Text Box 152"/>
          <p:cNvSpPr txBox="1">
            <a:spLocks noChangeArrowheads="1"/>
          </p:cNvSpPr>
          <p:nvPr/>
        </p:nvSpPr>
        <p:spPr bwMode="auto">
          <a:xfrm>
            <a:off x="17145000" y="1645920"/>
            <a:ext cx="14173200" cy="3139321"/>
          </a:xfrm>
          <a:prstGeom prst="rect">
            <a:avLst/>
          </a:prstGeom>
          <a:noFill/>
          <a:ln>
            <a:noFill/>
          </a:ln>
          <a:effectLst/>
        </p:spPr>
        <p:txBody>
          <a:bodyPr lIns="91440" tIns="91440" rIns="91440" bIns="91440">
            <a:spAutoFit/>
          </a:bodyPr>
          <a:lstStyle/>
          <a:p>
            <a:pPr eaLnBrk="1" hangingPunct="1"/>
            <a:r>
              <a:rPr lang="en-US" sz="2400" dirty="0">
                <a:latin typeface="Calibri" pitchFamily="34" charset="0"/>
              </a:rPr>
              <a:t>Click here to insert your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Speaking of Results, yours will look better if you remember to run a spell-check on your poster! After you’ve added your content click on </a:t>
            </a:r>
            <a:r>
              <a:rPr lang="en-US" sz="2400" b="1" dirty="0">
                <a:latin typeface="Calibri" pitchFamily="34" charset="0"/>
              </a:rPr>
              <a:t>Review</a:t>
            </a:r>
            <a:r>
              <a:rPr lang="en-US" sz="2400" dirty="0">
                <a:latin typeface="Calibri" pitchFamily="34" charset="0"/>
              </a:rPr>
              <a:t>, </a:t>
            </a:r>
            <a:r>
              <a:rPr lang="en-US" sz="2400" b="1" dirty="0">
                <a:latin typeface="Calibri" pitchFamily="34" charset="0"/>
              </a:rPr>
              <a:t>Spelling</a:t>
            </a:r>
            <a:r>
              <a:rPr lang="en-US" sz="2400" dirty="0">
                <a:latin typeface="Calibri" pitchFamily="34" charset="0"/>
              </a:rPr>
              <a:t>, or press F7.</a:t>
            </a:r>
          </a:p>
          <a:p>
            <a:pPr eaLnBrk="1" hangingPunct="1"/>
            <a:endParaRPr lang="en-US" sz="2400" dirty="0">
              <a:latin typeface="Calibri" pitchFamily="34" charset="0"/>
            </a:endParaRPr>
          </a:p>
          <a:p>
            <a:r>
              <a:rPr lang="en-US" sz="2400" dirty="0">
                <a:latin typeface="Calibri" pitchFamily="34" charset="0"/>
              </a:rPr>
              <a:t>To change the font style of this text box: Click on the border once to highlight the entire text box, then select a different font or font size that suits you. This text is Calibri 24pt (48pt at a 200% print size) and is easily read up to 6 feet away on a 42x90 poster.</a:t>
            </a:r>
          </a:p>
        </p:txBody>
      </p:sp>
      <p:sp>
        <p:nvSpPr>
          <p:cNvPr id="82" name="Text Box 240"/>
          <p:cNvSpPr txBox="1">
            <a:spLocks noChangeArrowheads="1"/>
          </p:cNvSpPr>
          <p:nvPr/>
        </p:nvSpPr>
        <p:spPr bwMode="auto">
          <a:xfrm>
            <a:off x="24460200" y="8477569"/>
            <a:ext cx="2890138" cy="361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Chart 1.</a:t>
            </a:r>
            <a:r>
              <a:rPr lang="en-US" sz="1800" dirty="0">
                <a:solidFill>
                  <a:schemeClr val="accent1">
                    <a:lumMod val="50000"/>
                  </a:schemeClr>
                </a:solidFill>
                <a:latin typeface="Calibri" pitchFamily="34" charset="0"/>
              </a:rPr>
              <a:t> Label in 18pt Calibri.</a:t>
            </a:r>
          </a:p>
        </p:txBody>
      </p:sp>
      <p:graphicFrame>
        <p:nvGraphicFramePr>
          <p:cNvPr id="85" name="Chart 84"/>
          <p:cNvGraphicFramePr/>
          <p:nvPr>
            <p:extLst>
              <p:ext uri="{D42A27DB-BD31-4B8C-83A1-F6EECF244321}">
                <p14:modId xmlns:p14="http://schemas.microsoft.com/office/powerpoint/2010/main" val="554422607"/>
              </p:ext>
            </p:extLst>
          </p:nvPr>
        </p:nvGraphicFramePr>
        <p:xfrm>
          <a:off x="24460200" y="5079048"/>
          <a:ext cx="6858000" cy="3291840"/>
        </p:xfrm>
        <a:graphic>
          <a:graphicData uri="http://schemas.openxmlformats.org/drawingml/2006/chart">
            <c:chart xmlns:c="http://schemas.openxmlformats.org/drawingml/2006/chart" xmlns:r="http://schemas.openxmlformats.org/officeDocument/2006/relationships" r:id="rId3"/>
          </a:graphicData>
        </a:graphic>
      </p:graphicFrame>
      <p:pic>
        <p:nvPicPr>
          <p:cNvPr id="86" name="Picture 8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31800" y="11430003"/>
            <a:ext cx="5486400" cy="6050963"/>
          </a:xfrm>
          <a:prstGeom prst="rect">
            <a:avLst/>
          </a:prstGeom>
          <a:ln>
            <a:solidFill>
              <a:schemeClr val="tx2">
                <a:lumMod val="50000"/>
              </a:schemeClr>
            </a:solidFill>
          </a:ln>
        </p:spPr>
      </p:pic>
      <p:sp>
        <p:nvSpPr>
          <p:cNvPr id="87" name="Title 1"/>
          <p:cNvSpPr txBox="1">
            <a:spLocks/>
          </p:cNvSpPr>
          <p:nvPr/>
        </p:nvSpPr>
        <p:spPr>
          <a:xfrm>
            <a:off x="685800" y="3657600"/>
            <a:ext cx="6400800" cy="2400657"/>
          </a:xfrm>
          <a:prstGeom prst="rect">
            <a:avLst/>
          </a:prstGeom>
          <a:noFill/>
        </p:spPr>
        <p:txBody>
          <a:bodyPr lIns="91440" tIns="91440" rIns="91440" bIns="91440" anchor="t" anchorCtr="0">
            <a:spAutoFit/>
          </a:bodyPr>
          <a:lstStyle>
            <a:lvl1pPr algn="ctr" defTabSz="2194731" rtl="0" eaLnBrk="1" latinLnBrk="0" hangingPunct="1">
              <a:spcBef>
                <a:spcPct val="0"/>
              </a:spcBef>
              <a:buNone/>
              <a:defRPr sz="10548" kern="1200">
                <a:solidFill>
                  <a:schemeClr val="tx1"/>
                </a:solidFill>
                <a:latin typeface="+mj-lt"/>
                <a:ea typeface="+mj-ea"/>
                <a:cs typeface="+mj-cs"/>
              </a:defRPr>
            </a:lvl1pPr>
          </a:lstStyle>
          <a:p>
            <a:pPr algn="l"/>
            <a:r>
              <a:rPr lang="en-US" sz="4800" b="1" dirty="0">
                <a:solidFill>
                  <a:schemeClr val="bg1"/>
                </a:solidFill>
                <a:latin typeface="Calibri" pitchFamily="34" charset="0"/>
              </a:rPr>
              <a:t>Template Provided By Genigraphics. Replace This Text With Your Title</a:t>
            </a:r>
            <a:endParaRPr lang="en-US" sz="6000" dirty="0">
              <a:solidFill>
                <a:schemeClr val="bg1"/>
              </a:solidFill>
            </a:endParaRPr>
          </a:p>
        </p:txBody>
      </p:sp>
      <p:sp>
        <p:nvSpPr>
          <p:cNvPr id="88" name="Subtitle 2"/>
          <p:cNvSpPr txBox="1">
            <a:spLocks/>
          </p:cNvSpPr>
          <p:nvPr/>
        </p:nvSpPr>
        <p:spPr>
          <a:xfrm>
            <a:off x="685800" y="6400800"/>
            <a:ext cx="6400800" cy="2203680"/>
          </a:xfrm>
          <a:prstGeom prst="rect">
            <a:avLst/>
          </a:prstGeom>
          <a:noFill/>
        </p:spPr>
        <p:txBody>
          <a:bodyPr lIns="91440" tIns="91440" rIns="91440" bIns="91440" anchor="t" anchorCtr="0">
            <a:spAutoFit/>
          </a:bodyPr>
          <a:lstStyle>
            <a:lvl1pPr marL="823025" indent="-823025" algn="l" defTabSz="2194731" rtl="0" eaLnBrk="1" latinLnBrk="0" hangingPunct="1">
              <a:spcBef>
                <a:spcPct val="20000"/>
              </a:spcBef>
              <a:buFont typeface="Arial" panose="020B0604020202020204" pitchFamily="34" charset="0"/>
              <a:buChar char="•"/>
              <a:defRPr sz="7685" kern="1200">
                <a:solidFill>
                  <a:schemeClr val="tx1"/>
                </a:solidFill>
                <a:latin typeface="+mn-lt"/>
                <a:ea typeface="+mn-ea"/>
                <a:cs typeface="+mn-cs"/>
              </a:defRPr>
            </a:lvl1pPr>
            <a:lvl2pPr marL="1783220" indent="-685854" algn="l" defTabSz="2194731" rtl="0" eaLnBrk="1" latinLnBrk="0" hangingPunct="1">
              <a:spcBef>
                <a:spcPct val="20000"/>
              </a:spcBef>
              <a:buFont typeface="Arial" panose="020B0604020202020204" pitchFamily="34" charset="0"/>
              <a:buChar char="–"/>
              <a:defRPr sz="6730" kern="1200">
                <a:solidFill>
                  <a:schemeClr val="tx1"/>
                </a:solidFill>
                <a:latin typeface="+mn-lt"/>
                <a:ea typeface="+mn-ea"/>
                <a:cs typeface="+mn-cs"/>
              </a:defRPr>
            </a:lvl2pPr>
            <a:lvl3pPr marL="2743414" indent="-548683" algn="l" defTabSz="2194731" rtl="0" eaLnBrk="1" latinLnBrk="0" hangingPunct="1">
              <a:spcBef>
                <a:spcPct val="20000"/>
              </a:spcBef>
              <a:buFont typeface="Arial" panose="020B0604020202020204" pitchFamily="34" charset="0"/>
              <a:buChar char="•"/>
              <a:defRPr sz="5775" kern="1200">
                <a:solidFill>
                  <a:schemeClr val="tx1"/>
                </a:solidFill>
                <a:latin typeface="+mn-lt"/>
                <a:ea typeface="+mn-ea"/>
                <a:cs typeface="+mn-cs"/>
              </a:defRPr>
            </a:lvl3pPr>
            <a:lvl4pPr marL="3840779"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4pPr>
            <a:lvl5pPr marL="4938145"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5pPr>
            <a:lvl6pPr marL="6035510"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6pPr>
            <a:lvl7pPr marL="7132876"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7pPr>
            <a:lvl8pPr marL="8230242"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8pPr>
            <a:lvl9pPr marL="9327608" indent="-548683" algn="l" defTabSz="2194731" rtl="0" eaLnBrk="1" latinLnBrk="0" hangingPunct="1">
              <a:spcBef>
                <a:spcPct val="20000"/>
              </a:spcBef>
              <a:buFont typeface="Arial" panose="020B0604020202020204" pitchFamily="34" charset="0"/>
              <a:buChar char="•"/>
              <a:defRPr sz="4821" kern="1200">
                <a:solidFill>
                  <a:schemeClr val="tx1"/>
                </a:solidFill>
                <a:latin typeface="+mn-lt"/>
                <a:ea typeface="+mn-ea"/>
                <a:cs typeface="+mn-cs"/>
              </a:defRPr>
            </a:lvl9pPr>
          </a:lstStyle>
          <a:p>
            <a:pPr marL="0" indent="0">
              <a:buFont typeface="Arial" panose="020B0604020202020204" pitchFamily="34" charset="0"/>
              <a:buNone/>
            </a:pPr>
            <a:r>
              <a:rPr lang="en-US" sz="3200" dirty="0">
                <a:solidFill>
                  <a:schemeClr val="bg1"/>
                </a:solidFill>
                <a:latin typeface="Calibri" pitchFamily="34" charset="0"/>
              </a:rPr>
              <a:t>John Smith, MD</a:t>
            </a:r>
            <a:r>
              <a:rPr lang="en-US" sz="3200" baseline="30000" dirty="0">
                <a:solidFill>
                  <a:schemeClr val="bg1"/>
                </a:solidFill>
                <a:latin typeface="Calibri" pitchFamily="34" charset="0"/>
              </a:rPr>
              <a:t>1</a:t>
            </a:r>
            <a:r>
              <a:rPr lang="en-US" sz="3200" dirty="0">
                <a:solidFill>
                  <a:schemeClr val="bg1"/>
                </a:solidFill>
                <a:latin typeface="Calibri" pitchFamily="34" charset="0"/>
              </a:rPr>
              <a:t>; Jane Doe, PhD</a:t>
            </a:r>
            <a:r>
              <a:rPr lang="en-US" sz="3200" baseline="30000" dirty="0">
                <a:solidFill>
                  <a:schemeClr val="bg1"/>
                </a:solidFill>
                <a:latin typeface="Calibri" pitchFamily="34" charset="0"/>
              </a:rPr>
              <a:t>2</a:t>
            </a:r>
            <a:r>
              <a:rPr lang="en-US" sz="3200" dirty="0">
                <a:solidFill>
                  <a:schemeClr val="bg1"/>
                </a:solidFill>
                <a:latin typeface="Calibri" pitchFamily="34" charset="0"/>
              </a:rPr>
              <a:t>; Frederick Smith, MD, PhD</a:t>
            </a:r>
            <a:r>
              <a:rPr lang="en-US" sz="3200" baseline="30000" dirty="0">
                <a:solidFill>
                  <a:schemeClr val="bg1"/>
                </a:solidFill>
                <a:latin typeface="Calibri" pitchFamily="34" charset="0"/>
              </a:rPr>
              <a:t>1,2</a:t>
            </a:r>
          </a:p>
          <a:p>
            <a:pPr marL="0" indent="0">
              <a:buFont typeface="Arial" panose="020B0604020202020204" pitchFamily="34" charset="0"/>
              <a:buNone/>
            </a:pPr>
            <a:r>
              <a:rPr lang="en-US" sz="2800" baseline="30000" dirty="0">
                <a:solidFill>
                  <a:schemeClr val="bg1"/>
                </a:solidFill>
                <a:latin typeface="Calibri" pitchFamily="34" charset="0"/>
              </a:rPr>
              <a:t>1</a:t>
            </a:r>
            <a:r>
              <a:rPr lang="en-US" sz="2800" dirty="0">
                <a:solidFill>
                  <a:schemeClr val="bg1"/>
                </a:solidFill>
                <a:latin typeface="Calibri" pitchFamily="34" charset="0"/>
              </a:rPr>
              <a:t>University of Affiliation</a:t>
            </a:r>
          </a:p>
          <a:p>
            <a:pPr marL="0" indent="0">
              <a:buFont typeface="Arial" panose="020B0604020202020204" pitchFamily="34" charset="0"/>
              <a:buNone/>
            </a:pPr>
            <a:r>
              <a:rPr lang="en-US" sz="2800" baseline="30000" dirty="0">
                <a:solidFill>
                  <a:schemeClr val="bg1"/>
                </a:solidFill>
                <a:latin typeface="Calibri" pitchFamily="34" charset="0"/>
              </a:rPr>
              <a:t>2</a:t>
            </a:r>
            <a:r>
              <a:rPr lang="en-US" sz="2800" dirty="0">
                <a:solidFill>
                  <a:schemeClr val="bg1"/>
                </a:solidFill>
                <a:latin typeface="Calibri" pitchFamily="34" charset="0"/>
              </a:rPr>
              <a:t>Medical Center of Affiliation</a:t>
            </a:r>
          </a:p>
        </p:txBody>
      </p:sp>
      <p:sp>
        <p:nvSpPr>
          <p:cNvPr id="90" name="Text Box 264"/>
          <p:cNvSpPr txBox="1">
            <a:spLocks noChangeArrowheads="1"/>
          </p:cNvSpPr>
          <p:nvPr/>
        </p:nvSpPr>
        <p:spPr bwMode="auto">
          <a:xfrm>
            <a:off x="685800" y="16093440"/>
            <a:ext cx="6400800"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40" tIns="91440" rIns="91440" bIns="91440"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3600" dirty="0">
                <a:solidFill>
                  <a:schemeClr val="bg1"/>
                </a:solidFill>
                <a:latin typeface="Calibri" pitchFamily="34" charset="0"/>
              </a:rPr>
              <a:t>CONTACT</a:t>
            </a:r>
          </a:p>
        </p:txBody>
      </p:sp>
      <p:sp>
        <p:nvSpPr>
          <p:cNvPr id="91" name="Text Box 274"/>
          <p:cNvSpPr txBox="1">
            <a:spLocks noChangeArrowheads="1"/>
          </p:cNvSpPr>
          <p:nvPr/>
        </p:nvSpPr>
        <p:spPr bwMode="auto">
          <a:xfrm>
            <a:off x="685800" y="16643543"/>
            <a:ext cx="6400800" cy="1846659"/>
          </a:xfrm>
          <a:prstGeom prst="rect">
            <a:avLst/>
          </a:prstGeom>
          <a:noFill/>
          <a:ln>
            <a:noFill/>
          </a:ln>
          <a:effectLst/>
        </p:spPr>
        <p:txBody>
          <a:bodyPr lIns="91440" tIns="91440" rIns="91440" bIns="91440" anchor="ctr" anchorCtr="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1800" dirty="0">
                <a:solidFill>
                  <a:schemeClr val="bg1"/>
                </a:solidFill>
                <a:latin typeface="Calibri" pitchFamily="34" charset="0"/>
              </a:rPr>
              <a:t>&lt;your name&gt;</a:t>
            </a:r>
          </a:p>
          <a:p>
            <a:r>
              <a:rPr lang="en-US" sz="1800" dirty="0">
                <a:solidFill>
                  <a:schemeClr val="bg1"/>
                </a:solidFill>
                <a:latin typeface="Calibri" pitchFamily="34" charset="0"/>
              </a:rPr>
              <a:t>&lt;organization name&gt;</a:t>
            </a:r>
          </a:p>
          <a:p>
            <a:r>
              <a:rPr lang="en-US" sz="1800" dirty="0">
                <a:solidFill>
                  <a:schemeClr val="bg1"/>
                </a:solidFill>
                <a:latin typeface="Calibri" pitchFamily="34" charset="0"/>
              </a:rPr>
              <a:t>&lt;address&gt;</a:t>
            </a:r>
          </a:p>
          <a:p>
            <a:r>
              <a:rPr lang="en-US" sz="1800" dirty="0">
                <a:solidFill>
                  <a:schemeClr val="bg1"/>
                </a:solidFill>
                <a:latin typeface="Calibri" pitchFamily="34" charset="0"/>
              </a:rPr>
              <a:t>Email: </a:t>
            </a:r>
          </a:p>
          <a:p>
            <a:r>
              <a:rPr lang="en-US" sz="1800" dirty="0">
                <a:solidFill>
                  <a:schemeClr val="bg1"/>
                </a:solidFill>
                <a:latin typeface="Calibri" pitchFamily="34" charset="0"/>
              </a:rPr>
              <a:t>Phone: </a:t>
            </a:r>
          </a:p>
          <a:p>
            <a:r>
              <a:rPr lang="en-US" sz="1800" dirty="0">
                <a:solidFill>
                  <a:schemeClr val="bg1"/>
                </a:solidFill>
                <a:latin typeface="Calibri" pitchFamily="34" charset="0"/>
              </a:rPr>
              <a:t>Website: </a:t>
            </a:r>
          </a:p>
        </p:txBody>
      </p:sp>
      <p:sp>
        <p:nvSpPr>
          <p:cNvPr id="92" name="Text Box 246"/>
          <p:cNvSpPr txBox="1">
            <a:spLocks noChangeArrowheads="1"/>
          </p:cNvSpPr>
          <p:nvPr/>
        </p:nvSpPr>
        <p:spPr bwMode="auto">
          <a:xfrm>
            <a:off x="685800" y="9144000"/>
            <a:ext cx="6400800" cy="548640"/>
          </a:xfrm>
          <a:prstGeom prst="rect">
            <a:avLst/>
          </a:prstGeom>
          <a:noFill/>
          <a:ln>
            <a:noFill/>
          </a:ln>
          <a:effectLst/>
        </p:spPr>
        <p:txBody>
          <a:bodyPr wrap="none" lIns="91440" tIns="91440" rIns="91440" bIns="91440"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3600" dirty="0">
                <a:solidFill>
                  <a:schemeClr val="bg1"/>
                </a:solidFill>
                <a:latin typeface="Calibri" pitchFamily="34" charset="0"/>
              </a:rPr>
              <a:t>ABSTRACT</a:t>
            </a:r>
          </a:p>
        </p:txBody>
      </p:sp>
      <p:sp>
        <p:nvSpPr>
          <p:cNvPr id="93" name="Text Box 267"/>
          <p:cNvSpPr txBox="1">
            <a:spLocks noChangeArrowheads="1"/>
          </p:cNvSpPr>
          <p:nvPr/>
        </p:nvSpPr>
        <p:spPr bwMode="auto">
          <a:xfrm>
            <a:off x="685800" y="9692640"/>
            <a:ext cx="6400800" cy="6035040"/>
          </a:xfrm>
          <a:prstGeom prst="rect">
            <a:avLst/>
          </a:prstGeom>
          <a:noFill/>
          <a:ln>
            <a:noFill/>
          </a:ln>
          <a:effectLst/>
        </p:spPr>
        <p:txBody>
          <a:bodyPr lIns="91440" tIns="91440" rIns="91440" bIns="91440">
            <a:norm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defTabSz="1920277"/>
            <a:r>
              <a:rPr lang="en-US" sz="2000" dirty="0">
                <a:solidFill>
                  <a:schemeClr val="bg1"/>
                </a:solidFill>
                <a:latin typeface="Calibri" pitchFamily="34" charset="0"/>
              </a:rPr>
              <a:t>Click here to insert your Abstract text. Type it in or copy and paste from your Word document or other source.</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This text box will automatically re-size to your text. To turn off that feature, right click inside this box and go to </a:t>
            </a:r>
            <a:r>
              <a:rPr lang="en-US" sz="2000" b="1" dirty="0">
                <a:solidFill>
                  <a:schemeClr val="bg1"/>
                </a:solidFill>
                <a:latin typeface="Calibri" pitchFamily="34" charset="0"/>
              </a:rPr>
              <a:t>Format Shape, Text Box, Autofit</a:t>
            </a:r>
            <a:r>
              <a:rPr lang="en-US" sz="2000" dirty="0">
                <a:solidFill>
                  <a:schemeClr val="bg1"/>
                </a:solidFill>
                <a:latin typeface="Calibri" pitchFamily="34" charset="0"/>
              </a:rPr>
              <a:t>, and select the “Do Not Autofit” radio button.</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To change the font style of this text box: Click on the border once to highlight the entire text box, then select a different font or font size that suits you. This text is Calibri 20pt (40pt at a 200% print size) and is easily read up to 6 feet away on a 42x90 poster.</a:t>
            </a:r>
          </a:p>
          <a:p>
            <a:pPr defTabSz="1920277"/>
            <a:endParaRPr lang="en-US" sz="2000" dirty="0">
              <a:solidFill>
                <a:schemeClr val="bg1"/>
              </a:solidFill>
              <a:latin typeface="Calibri" pitchFamily="34" charset="0"/>
            </a:endParaRPr>
          </a:p>
          <a:p>
            <a:pPr defTabSz="1920277"/>
            <a:r>
              <a:rPr lang="en-US" sz="2000" dirty="0">
                <a:solidFill>
                  <a:schemeClr val="bg1"/>
                </a:solidFill>
                <a:latin typeface="Calibri" pitchFamily="34" charset="0"/>
              </a:rPr>
              <a:t>Zoom out to 200% to preview what this will look like on your printed poster.</a:t>
            </a:r>
          </a:p>
        </p:txBody>
      </p:sp>
      <p:sp>
        <p:nvSpPr>
          <p:cNvPr id="94" name="Text Box 241"/>
          <p:cNvSpPr txBox="1">
            <a:spLocks noChangeArrowheads="1"/>
          </p:cNvSpPr>
          <p:nvPr/>
        </p:nvSpPr>
        <p:spPr bwMode="auto">
          <a:xfrm>
            <a:off x="17145000" y="8477569"/>
            <a:ext cx="2785821"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Table 1.</a:t>
            </a:r>
            <a:r>
              <a:rPr lang="en-US" sz="1800" dirty="0">
                <a:solidFill>
                  <a:schemeClr val="accent1">
                    <a:lumMod val="50000"/>
                  </a:schemeClr>
                </a:solidFill>
                <a:latin typeface="Calibri" pitchFamily="34" charset="0"/>
              </a:rPr>
              <a:t> Label in 18pt Calibri.</a:t>
            </a:r>
          </a:p>
        </p:txBody>
      </p:sp>
      <p:pic>
        <p:nvPicPr>
          <p:cNvPr id="95" name="Picture 242" descr="Picture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45000" y="11430003"/>
            <a:ext cx="3840480" cy="2559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6" name="Picture 243" descr="Picture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45000" y="14921082"/>
            <a:ext cx="3840480" cy="255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 name="Text Box 244"/>
          <p:cNvSpPr txBox="1">
            <a:spLocks noChangeArrowheads="1"/>
          </p:cNvSpPr>
          <p:nvPr/>
        </p:nvSpPr>
        <p:spPr bwMode="auto">
          <a:xfrm>
            <a:off x="17145000" y="14160608"/>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1.</a:t>
            </a:r>
            <a:r>
              <a:rPr lang="en-US" sz="1800" dirty="0">
                <a:solidFill>
                  <a:schemeClr val="accent1">
                    <a:lumMod val="50000"/>
                  </a:schemeClr>
                </a:solidFill>
                <a:latin typeface="Calibri" pitchFamily="34" charset="0"/>
              </a:rPr>
              <a:t> Label in 18pt Calibri.</a:t>
            </a:r>
          </a:p>
        </p:txBody>
      </p:sp>
      <p:sp>
        <p:nvSpPr>
          <p:cNvPr id="98" name="Text Box 245"/>
          <p:cNvSpPr txBox="1">
            <a:spLocks noChangeArrowheads="1"/>
          </p:cNvSpPr>
          <p:nvPr/>
        </p:nvSpPr>
        <p:spPr bwMode="auto">
          <a:xfrm>
            <a:off x="17145000" y="17690277"/>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3.</a:t>
            </a:r>
            <a:r>
              <a:rPr lang="en-US" sz="1800" dirty="0">
                <a:solidFill>
                  <a:schemeClr val="accent1">
                    <a:lumMod val="50000"/>
                  </a:schemeClr>
                </a:solidFill>
                <a:latin typeface="Calibri" pitchFamily="34" charset="0"/>
              </a:rPr>
              <a:t> Label in 18pt Calibri.</a:t>
            </a:r>
          </a:p>
        </p:txBody>
      </p:sp>
      <p:graphicFrame>
        <p:nvGraphicFramePr>
          <p:cNvPr id="99" name="Content Placeholder 114" descr="Sample table with 4 columns, 7 rows." title="Sample Table"/>
          <p:cNvGraphicFramePr>
            <a:graphicFrameLocks/>
          </p:cNvGraphicFramePr>
          <p:nvPr>
            <p:extLst>
              <p:ext uri="{D42A27DB-BD31-4B8C-83A1-F6EECF244321}">
                <p14:modId xmlns:p14="http://schemas.microsoft.com/office/powerpoint/2010/main" val="1725111223"/>
              </p:ext>
            </p:extLst>
          </p:nvPr>
        </p:nvGraphicFramePr>
        <p:xfrm>
          <a:off x="17145000" y="5079048"/>
          <a:ext cx="6858000" cy="3291841"/>
        </p:xfrm>
        <a:graphic>
          <a:graphicData uri="http://schemas.openxmlformats.org/drawingml/2006/table">
            <a:tbl>
              <a:tblPr firstRow="1" bandRow="1">
                <a:tableStyleId>{B301B821-A1FF-4177-AEE7-76D212191A09}</a:tableStyleId>
              </a:tblPr>
              <a:tblGrid>
                <a:gridCol w="1714500">
                  <a:extLst>
                    <a:ext uri="{9D8B030D-6E8A-4147-A177-3AD203B41FA5}">
                      <a16:colId xmlns:a16="http://schemas.microsoft.com/office/drawing/2014/main" val="20000"/>
                    </a:ext>
                  </a:extLst>
                </a:gridCol>
                <a:gridCol w="1714500">
                  <a:extLst>
                    <a:ext uri="{9D8B030D-6E8A-4147-A177-3AD203B41FA5}">
                      <a16:colId xmlns:a16="http://schemas.microsoft.com/office/drawing/2014/main" val="20001"/>
                    </a:ext>
                  </a:extLst>
                </a:gridCol>
                <a:gridCol w="1714500">
                  <a:extLst>
                    <a:ext uri="{9D8B030D-6E8A-4147-A177-3AD203B41FA5}">
                      <a16:colId xmlns:a16="http://schemas.microsoft.com/office/drawing/2014/main" val="20002"/>
                    </a:ext>
                  </a:extLst>
                </a:gridCol>
                <a:gridCol w="1714500">
                  <a:extLst>
                    <a:ext uri="{9D8B030D-6E8A-4147-A177-3AD203B41FA5}">
                      <a16:colId xmlns:a16="http://schemas.microsoft.com/office/drawing/2014/main" val="20003"/>
                    </a:ext>
                  </a:extLst>
                </a:gridCol>
              </a:tblGrid>
              <a:tr h="470263">
                <a:tc>
                  <a:txBody>
                    <a:bodyPr/>
                    <a:lstStyle/>
                    <a:p>
                      <a:endParaRPr lang="en-US" sz="2400" dirty="0"/>
                    </a:p>
                  </a:txBody>
                  <a:tcPr anchor="ctr">
                    <a:solidFill>
                      <a:schemeClr val="tx2"/>
                    </a:solidFill>
                  </a:tcPr>
                </a:tc>
                <a:tc>
                  <a:txBody>
                    <a:bodyPr/>
                    <a:lstStyle/>
                    <a:p>
                      <a:pPr algn="ctr"/>
                      <a:r>
                        <a:rPr lang="en-US" sz="2400" dirty="0"/>
                        <a:t>Heading</a:t>
                      </a:r>
                    </a:p>
                  </a:txBody>
                  <a:tcPr anchor="ctr">
                    <a:solidFill>
                      <a:schemeClr val="tx2"/>
                    </a:solidFill>
                  </a:tcPr>
                </a:tc>
                <a:tc>
                  <a:txBody>
                    <a:bodyPr/>
                    <a:lstStyle/>
                    <a:p>
                      <a:pPr algn="ctr"/>
                      <a:r>
                        <a:rPr lang="en-US" sz="2400" dirty="0"/>
                        <a:t>Heading</a:t>
                      </a:r>
                    </a:p>
                  </a:txBody>
                  <a:tcPr anchor="ctr">
                    <a:solidFill>
                      <a:schemeClr val="tx2"/>
                    </a:solidFill>
                  </a:tcPr>
                </a:tc>
                <a:tc>
                  <a:txBody>
                    <a:bodyPr/>
                    <a:lstStyle/>
                    <a:p>
                      <a:pPr algn="ctr"/>
                      <a:r>
                        <a:rPr lang="en-US" sz="2400" dirty="0"/>
                        <a:t>Heading</a:t>
                      </a:r>
                    </a:p>
                  </a:txBody>
                  <a:tcPr anchor="ctr">
                    <a:solidFill>
                      <a:schemeClr val="tx2"/>
                    </a:solidFill>
                  </a:tcPr>
                </a:tc>
                <a:extLst>
                  <a:ext uri="{0D108BD9-81ED-4DB2-BD59-A6C34878D82A}">
                    <a16:rowId xmlns:a16="http://schemas.microsoft.com/office/drawing/2014/main" val="10000"/>
                  </a:ext>
                </a:extLst>
              </a:tr>
              <a:tr h="470263">
                <a:tc>
                  <a:txBody>
                    <a:bodyPr/>
                    <a:lstStyle/>
                    <a:p>
                      <a:r>
                        <a:rPr lang="en-US" sz="2400" dirty="0"/>
                        <a:t>Item</a:t>
                      </a:r>
                    </a:p>
                  </a:txBody>
                  <a:tcPr anchor="ctr"/>
                </a:tc>
                <a:tc>
                  <a:txBody>
                    <a:bodyPr/>
                    <a:lstStyle/>
                    <a:p>
                      <a:pPr algn="ctr"/>
                      <a:r>
                        <a:rPr lang="en-US" sz="2400" dirty="0"/>
                        <a:t>800</a:t>
                      </a:r>
                    </a:p>
                  </a:txBody>
                  <a:tcPr anchor="ctr"/>
                </a:tc>
                <a:tc>
                  <a:txBody>
                    <a:bodyPr/>
                    <a:lstStyle/>
                    <a:p>
                      <a:pPr algn="ctr"/>
                      <a:r>
                        <a:rPr lang="en-US" sz="2400" dirty="0"/>
                        <a:t>790</a:t>
                      </a:r>
                    </a:p>
                  </a:txBody>
                  <a:tcPr anchor="ctr"/>
                </a:tc>
                <a:tc>
                  <a:txBody>
                    <a:bodyPr/>
                    <a:lstStyle/>
                    <a:p>
                      <a:pPr algn="ctr"/>
                      <a:r>
                        <a:rPr lang="en-US" sz="2400" dirty="0"/>
                        <a:t>4001</a:t>
                      </a:r>
                    </a:p>
                  </a:txBody>
                  <a:tcPr anchor="ctr"/>
                </a:tc>
                <a:extLst>
                  <a:ext uri="{0D108BD9-81ED-4DB2-BD59-A6C34878D82A}">
                    <a16:rowId xmlns:a16="http://schemas.microsoft.com/office/drawing/2014/main" val="10001"/>
                  </a:ext>
                </a:extLst>
              </a:tr>
              <a:tr h="470263">
                <a:tc>
                  <a:txBody>
                    <a:bodyPr/>
                    <a:lstStyle/>
                    <a:p>
                      <a:r>
                        <a:rPr lang="en-US" sz="2400" dirty="0"/>
                        <a:t>Item</a:t>
                      </a:r>
                    </a:p>
                  </a:txBody>
                  <a:tcPr anchor="ctr"/>
                </a:tc>
                <a:tc>
                  <a:txBody>
                    <a:bodyPr/>
                    <a:lstStyle/>
                    <a:p>
                      <a:pPr algn="ctr"/>
                      <a:r>
                        <a:rPr lang="en-US" sz="2400" dirty="0"/>
                        <a:t>356</a:t>
                      </a:r>
                    </a:p>
                  </a:txBody>
                  <a:tcPr anchor="ctr"/>
                </a:tc>
                <a:tc>
                  <a:txBody>
                    <a:bodyPr/>
                    <a:lstStyle/>
                    <a:p>
                      <a:pPr algn="ctr"/>
                      <a:r>
                        <a:rPr lang="en-US" sz="2400" dirty="0"/>
                        <a:t>856</a:t>
                      </a:r>
                    </a:p>
                  </a:txBody>
                  <a:tcPr anchor="ctr"/>
                </a:tc>
                <a:tc>
                  <a:txBody>
                    <a:bodyPr/>
                    <a:lstStyle/>
                    <a:p>
                      <a:pPr algn="ctr"/>
                      <a:r>
                        <a:rPr lang="en-US" sz="2400" dirty="0"/>
                        <a:t>290</a:t>
                      </a:r>
                    </a:p>
                  </a:txBody>
                  <a:tcPr anchor="ctr"/>
                </a:tc>
                <a:extLst>
                  <a:ext uri="{0D108BD9-81ED-4DB2-BD59-A6C34878D82A}">
                    <a16:rowId xmlns:a16="http://schemas.microsoft.com/office/drawing/2014/main" val="10002"/>
                  </a:ext>
                </a:extLst>
              </a:tr>
              <a:tr h="470263">
                <a:tc>
                  <a:txBody>
                    <a:bodyPr/>
                    <a:lstStyle/>
                    <a:p>
                      <a:r>
                        <a:rPr lang="en-US" sz="2400" dirty="0"/>
                        <a:t>Item</a:t>
                      </a:r>
                    </a:p>
                  </a:txBody>
                  <a:tcPr anchor="ctr"/>
                </a:tc>
                <a:tc>
                  <a:txBody>
                    <a:bodyPr/>
                    <a:lstStyle/>
                    <a:p>
                      <a:pPr algn="ctr"/>
                      <a:r>
                        <a:rPr lang="en-US" sz="2400" dirty="0"/>
                        <a:t>228</a:t>
                      </a:r>
                    </a:p>
                  </a:txBody>
                  <a:tcPr anchor="ctr"/>
                </a:tc>
                <a:tc>
                  <a:txBody>
                    <a:bodyPr/>
                    <a:lstStyle/>
                    <a:p>
                      <a:pPr algn="ctr"/>
                      <a:r>
                        <a:rPr lang="en-US" sz="2400" dirty="0"/>
                        <a:t>134</a:t>
                      </a:r>
                    </a:p>
                  </a:txBody>
                  <a:tcPr anchor="ctr"/>
                </a:tc>
                <a:tc>
                  <a:txBody>
                    <a:bodyPr/>
                    <a:lstStyle/>
                    <a:p>
                      <a:pPr algn="ctr"/>
                      <a:r>
                        <a:rPr lang="en-US" sz="2400" dirty="0"/>
                        <a:t>238</a:t>
                      </a:r>
                    </a:p>
                  </a:txBody>
                  <a:tcPr anchor="ctr"/>
                </a:tc>
                <a:extLst>
                  <a:ext uri="{0D108BD9-81ED-4DB2-BD59-A6C34878D82A}">
                    <a16:rowId xmlns:a16="http://schemas.microsoft.com/office/drawing/2014/main" val="10003"/>
                  </a:ext>
                </a:extLst>
              </a:tr>
              <a:tr h="470263">
                <a:tc>
                  <a:txBody>
                    <a:bodyPr/>
                    <a:lstStyle/>
                    <a:p>
                      <a:r>
                        <a:rPr lang="en-US" sz="2400" dirty="0"/>
                        <a:t>Item</a:t>
                      </a:r>
                    </a:p>
                  </a:txBody>
                  <a:tcPr anchor="ctr"/>
                </a:tc>
                <a:tc>
                  <a:txBody>
                    <a:bodyPr/>
                    <a:lstStyle/>
                    <a:p>
                      <a:pPr algn="ctr"/>
                      <a:r>
                        <a:rPr lang="en-US" sz="2400" dirty="0"/>
                        <a:t>954</a:t>
                      </a:r>
                    </a:p>
                  </a:txBody>
                  <a:tcPr anchor="ctr"/>
                </a:tc>
                <a:tc>
                  <a:txBody>
                    <a:bodyPr/>
                    <a:lstStyle/>
                    <a:p>
                      <a:pPr algn="ctr"/>
                      <a:r>
                        <a:rPr lang="en-US" sz="2400" dirty="0"/>
                        <a:t>875</a:t>
                      </a:r>
                    </a:p>
                  </a:txBody>
                  <a:tcPr anchor="ctr"/>
                </a:tc>
                <a:tc>
                  <a:txBody>
                    <a:bodyPr/>
                    <a:lstStyle/>
                    <a:p>
                      <a:pPr algn="ctr"/>
                      <a:r>
                        <a:rPr lang="en-US" sz="2400" dirty="0"/>
                        <a:t>976</a:t>
                      </a:r>
                    </a:p>
                  </a:txBody>
                  <a:tcPr anchor="ctr"/>
                </a:tc>
                <a:extLst>
                  <a:ext uri="{0D108BD9-81ED-4DB2-BD59-A6C34878D82A}">
                    <a16:rowId xmlns:a16="http://schemas.microsoft.com/office/drawing/2014/main" val="10004"/>
                  </a:ext>
                </a:extLst>
              </a:tr>
              <a:tr h="470263">
                <a:tc>
                  <a:txBody>
                    <a:bodyPr/>
                    <a:lstStyle/>
                    <a:p>
                      <a:r>
                        <a:rPr lang="en-US" sz="2400" dirty="0"/>
                        <a:t>Item</a:t>
                      </a:r>
                    </a:p>
                  </a:txBody>
                  <a:tcPr anchor="ctr"/>
                </a:tc>
                <a:tc>
                  <a:txBody>
                    <a:bodyPr/>
                    <a:lstStyle/>
                    <a:p>
                      <a:pPr algn="ctr"/>
                      <a:r>
                        <a:rPr lang="en-US" sz="2400" dirty="0"/>
                        <a:t>324</a:t>
                      </a:r>
                    </a:p>
                  </a:txBody>
                  <a:tcPr anchor="ctr"/>
                </a:tc>
                <a:tc>
                  <a:txBody>
                    <a:bodyPr/>
                    <a:lstStyle/>
                    <a:p>
                      <a:pPr algn="ctr"/>
                      <a:r>
                        <a:rPr lang="en-US" sz="2400" dirty="0"/>
                        <a:t>325</a:t>
                      </a:r>
                    </a:p>
                  </a:txBody>
                  <a:tcPr anchor="ctr"/>
                </a:tc>
                <a:tc>
                  <a:txBody>
                    <a:bodyPr/>
                    <a:lstStyle/>
                    <a:p>
                      <a:pPr algn="ctr"/>
                      <a:r>
                        <a:rPr lang="en-US" sz="2400" dirty="0"/>
                        <a:t>301</a:t>
                      </a:r>
                    </a:p>
                  </a:txBody>
                  <a:tcPr anchor="ctr"/>
                </a:tc>
                <a:extLst>
                  <a:ext uri="{0D108BD9-81ED-4DB2-BD59-A6C34878D82A}">
                    <a16:rowId xmlns:a16="http://schemas.microsoft.com/office/drawing/2014/main" val="10005"/>
                  </a:ext>
                </a:extLst>
              </a:tr>
              <a:tr h="470263">
                <a:tc>
                  <a:txBody>
                    <a:bodyPr/>
                    <a:lstStyle/>
                    <a:p>
                      <a:r>
                        <a:rPr lang="en-US" sz="2400" dirty="0"/>
                        <a:t>Item</a:t>
                      </a:r>
                    </a:p>
                  </a:txBody>
                  <a:tcPr anchor="ctr"/>
                </a:tc>
                <a:tc>
                  <a:txBody>
                    <a:bodyPr/>
                    <a:lstStyle/>
                    <a:p>
                      <a:pPr algn="ctr"/>
                      <a:r>
                        <a:rPr lang="en-US" sz="2400" dirty="0"/>
                        <a:t>199</a:t>
                      </a:r>
                    </a:p>
                  </a:txBody>
                  <a:tcPr anchor="ctr"/>
                </a:tc>
                <a:tc>
                  <a:txBody>
                    <a:bodyPr/>
                    <a:lstStyle/>
                    <a:p>
                      <a:pPr algn="ctr"/>
                      <a:r>
                        <a:rPr lang="en-US" sz="2400" dirty="0"/>
                        <a:t>137</a:t>
                      </a:r>
                    </a:p>
                  </a:txBody>
                  <a:tcPr anchor="ctr"/>
                </a:tc>
                <a:tc>
                  <a:txBody>
                    <a:bodyPr/>
                    <a:lstStyle/>
                    <a:p>
                      <a:pPr algn="ctr"/>
                      <a:r>
                        <a:rPr lang="en-US" sz="2400" dirty="0"/>
                        <a:t>186</a:t>
                      </a:r>
                    </a:p>
                  </a:txBody>
                  <a:tcPr anchor="ctr"/>
                </a:tc>
                <a:extLst>
                  <a:ext uri="{0D108BD9-81ED-4DB2-BD59-A6C34878D82A}">
                    <a16:rowId xmlns:a16="http://schemas.microsoft.com/office/drawing/2014/main" val="10006"/>
                  </a:ext>
                </a:extLst>
              </a:tr>
            </a:tbl>
          </a:graphicData>
        </a:graphic>
      </p:graphicFrame>
      <p:pic>
        <p:nvPicPr>
          <p:cNvPr id="100" name="Picture 242" descr="Picture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42680" y="14921964"/>
            <a:ext cx="3840480" cy="2559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1" name="Picture 243" descr="Picture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42680" y="11430003"/>
            <a:ext cx="3840480" cy="255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 name="Text Box 244"/>
          <p:cNvSpPr txBox="1">
            <a:spLocks noChangeArrowheads="1"/>
          </p:cNvSpPr>
          <p:nvPr/>
        </p:nvSpPr>
        <p:spPr bwMode="auto">
          <a:xfrm>
            <a:off x="21442680" y="14160608"/>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2.</a:t>
            </a:r>
            <a:r>
              <a:rPr lang="en-US" sz="1800" dirty="0">
                <a:solidFill>
                  <a:schemeClr val="accent1">
                    <a:lumMod val="50000"/>
                  </a:schemeClr>
                </a:solidFill>
                <a:latin typeface="Calibri" pitchFamily="34" charset="0"/>
              </a:rPr>
              <a:t> Label in 18pt Calibri.</a:t>
            </a:r>
          </a:p>
        </p:txBody>
      </p:sp>
      <p:sp>
        <p:nvSpPr>
          <p:cNvPr id="103" name="Text Box 245"/>
          <p:cNvSpPr txBox="1">
            <a:spLocks noChangeArrowheads="1"/>
          </p:cNvSpPr>
          <p:nvPr/>
        </p:nvSpPr>
        <p:spPr bwMode="auto">
          <a:xfrm>
            <a:off x="21442680" y="17690277"/>
            <a:ext cx="2869626"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4.</a:t>
            </a:r>
            <a:r>
              <a:rPr lang="en-US" sz="1800" dirty="0">
                <a:solidFill>
                  <a:schemeClr val="accent1">
                    <a:lumMod val="50000"/>
                  </a:schemeClr>
                </a:solidFill>
                <a:latin typeface="Calibri" pitchFamily="34" charset="0"/>
              </a:rPr>
              <a:t> Label in 18pt Calibri.</a:t>
            </a:r>
          </a:p>
        </p:txBody>
      </p:sp>
      <p:sp>
        <p:nvSpPr>
          <p:cNvPr id="104" name="Text Box 152"/>
          <p:cNvSpPr txBox="1">
            <a:spLocks noChangeArrowheads="1"/>
          </p:cNvSpPr>
          <p:nvPr/>
        </p:nvSpPr>
        <p:spPr bwMode="auto">
          <a:xfrm>
            <a:off x="17145000" y="9144000"/>
            <a:ext cx="14173200" cy="1661993"/>
          </a:xfrm>
          <a:prstGeom prst="rect">
            <a:avLst/>
          </a:prstGeom>
          <a:noFill/>
          <a:ln>
            <a:noFill/>
          </a:ln>
          <a:effectLst/>
        </p:spPr>
        <p:txBody>
          <a:bodyPr lIns="91440" tIns="91440" rIns="91440" bIns="91440">
            <a:spAutoFit/>
          </a:bodyPr>
          <a:lstStyle/>
          <a:p>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t>
            </a:r>
            <a:r>
              <a:rPr lang="en-US" sz="2400" b="1" dirty="0" err="1">
                <a:latin typeface="Calibri" pitchFamily="34" charset="0"/>
              </a:rPr>
              <a:t>Autofit</a:t>
            </a:r>
            <a:r>
              <a:rPr lang="en-US" sz="2400" dirty="0">
                <a:latin typeface="Calibri" pitchFamily="34" charset="0"/>
              </a:rPr>
              <a:t>, and select the “Do Not </a:t>
            </a:r>
            <a:r>
              <a:rPr lang="en-US" sz="2400" dirty="0" err="1">
                <a:latin typeface="Calibri" pitchFamily="34" charset="0"/>
              </a:rPr>
              <a:t>Autofit</a:t>
            </a:r>
            <a:r>
              <a:rPr lang="en-US" sz="2400" dirty="0">
                <a:latin typeface="Calibri" pitchFamily="34" charset="0"/>
              </a:rPr>
              <a:t>” radio button. To change the font style of this text box: Click on the border once to highlight the entire text box, then select a different font or font size that suits you. This text is Calibri 24pt and is easily read up to 6 feet away on a 42x90 poster.</a:t>
            </a:r>
          </a:p>
        </p:txBody>
      </p:sp>
      <p:sp>
        <p:nvSpPr>
          <p:cNvPr id="105" name="Text Box 245"/>
          <p:cNvSpPr txBox="1">
            <a:spLocks noChangeArrowheads="1"/>
          </p:cNvSpPr>
          <p:nvPr/>
        </p:nvSpPr>
        <p:spPr bwMode="auto">
          <a:xfrm>
            <a:off x="25831800" y="17690277"/>
            <a:ext cx="5395574" cy="31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0002" tIns="20001" rIns="40002" bIns="20001">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1800" b="1" dirty="0">
                <a:solidFill>
                  <a:schemeClr val="accent1">
                    <a:lumMod val="50000"/>
                  </a:schemeClr>
                </a:solidFill>
                <a:latin typeface="Calibri" pitchFamily="34" charset="0"/>
              </a:rPr>
              <a:t>Figure 5.</a:t>
            </a:r>
            <a:r>
              <a:rPr lang="en-US" sz="1800" dirty="0">
                <a:solidFill>
                  <a:schemeClr val="accent1">
                    <a:lumMod val="50000"/>
                  </a:schemeClr>
                </a:solidFill>
                <a:latin typeface="Calibri" pitchFamily="34" charset="0"/>
              </a:rPr>
              <a:t> Use Shape Fill to change the color of a text box.</a:t>
            </a:r>
          </a:p>
        </p:txBody>
      </p:sp>
    </p:spTree>
    <p:extLst>
      <p:ext uri="{BB962C8B-B14F-4D97-AF65-F5344CB8AC3E}">
        <p14:creationId xmlns:p14="http://schemas.microsoft.com/office/powerpoint/2010/main" val="3630445819"/>
      </p:ext>
    </p:extLst>
  </p:cSld>
  <p:clrMapOvr>
    <a:masterClrMapping/>
  </p:clrMapOvr>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11435</TotalTime>
  <Words>1285</Words>
  <Application>Microsoft Office PowerPoint</Application>
  <PresentationFormat>Custom</PresentationFormat>
  <Paragraphs>96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 Math</vt:lpstr>
      <vt:lpstr>Georgia</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42x90</dc:title>
  <dc:creator>Genigraphics 800.790.4001</dc:creator>
  <cp:lastModifiedBy>BIR BAHADUR THAPA</cp:lastModifiedBy>
  <cp:revision>38</cp:revision>
  <dcterms:created xsi:type="dcterms:W3CDTF">2015-03-16T19:12:58Z</dcterms:created>
  <dcterms:modified xsi:type="dcterms:W3CDTF">2023-02-17T10:58:31Z</dcterms:modified>
</cp:coreProperties>
</file>